
<file path=[Content_Types].xml><?xml version="1.0" encoding="utf-8"?>
<Types xmlns="http://schemas.openxmlformats.org/package/2006/content-types">
  <Default Extension="xml" ContentType="application/xml"/>
  <Default Extension="jpg" ContentType="image/jpeg"/>
  <Default Extension="tiff" ContentType="image/tiff"/>
  <Default Extension="emf" ContentType="image/x-emf"/>
  <Default Extension="jpeg" ContentType="image/jpeg"/>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rts/chart3.xml" ContentType="application/vnd.openxmlformats-officedocument.drawingml.chart+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8"/>
  </p:notesMasterIdLst>
  <p:handoutMasterIdLst>
    <p:handoutMasterId r:id="rId29"/>
  </p:handoutMasterIdLst>
  <p:sldIdLst>
    <p:sldId id="257" r:id="rId2"/>
    <p:sldId id="258" r:id="rId3"/>
    <p:sldId id="259" r:id="rId4"/>
    <p:sldId id="260" r:id="rId5"/>
    <p:sldId id="261" r:id="rId6"/>
    <p:sldId id="262" r:id="rId7"/>
    <p:sldId id="276" r:id="rId8"/>
    <p:sldId id="277" r:id="rId9"/>
    <p:sldId id="284" r:id="rId10"/>
    <p:sldId id="264" r:id="rId11"/>
    <p:sldId id="268" r:id="rId12"/>
    <p:sldId id="285" r:id="rId13"/>
    <p:sldId id="286" r:id="rId14"/>
    <p:sldId id="266" r:id="rId15"/>
    <p:sldId id="265" r:id="rId16"/>
    <p:sldId id="267" r:id="rId17"/>
    <p:sldId id="274" r:id="rId18"/>
    <p:sldId id="287" r:id="rId19"/>
    <p:sldId id="288" r:id="rId20"/>
    <p:sldId id="273" r:id="rId21"/>
    <p:sldId id="272" r:id="rId22"/>
    <p:sldId id="271" r:id="rId23"/>
    <p:sldId id="278" r:id="rId24"/>
    <p:sldId id="283" r:id="rId25"/>
    <p:sldId id="281" r:id="rId26"/>
    <p:sldId id="279" r:id="rId2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8789" autoAdjust="0"/>
  </p:normalViewPr>
  <p:slideViewPr>
    <p:cSldViewPr snapToGrid="0" snapToObjects="1">
      <p:cViewPr varScale="1">
        <p:scale>
          <a:sx n="105" d="100"/>
          <a:sy n="105" d="100"/>
        </p:scale>
        <p:origin x="-864"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notesMaster" Target="notesMasters/notesMaster1.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printerSettings" Target="printerSettings/printerSettings1.bin"/><Relationship Id="rId31" Type="http://schemas.openxmlformats.org/officeDocument/2006/relationships/presProps" Target="presProps.xml"/><Relationship Id="rId32" Type="http://schemas.openxmlformats.org/officeDocument/2006/relationships/viewProps" Target="viewProps.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theme" Target="theme/theme1.xml"/><Relationship Id="rId3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charts/_rels/chart1.xml.rels><?xml version="1.0" encoding="UTF-8" standalone="yes"?>
<Relationships xmlns="http://schemas.openxmlformats.org/package/2006/relationships"><Relationship Id="rId1" Type="http://schemas.openxmlformats.org/officeDocument/2006/relationships/oleObject" Target="Macintosh%20HD:Users:mike:Work.bio:projects:gro.rnaseq2:120821.ontology:allDE.xlsx" TargetMode="External"/></Relationships>
</file>

<file path=ppt/charts/_rels/chart2.xml.rels><?xml version="1.0" encoding="UTF-8" standalone="yes"?>
<Relationships xmlns="http://schemas.openxmlformats.org/package/2006/relationships"><Relationship Id="rId1" Type="http://schemas.openxmlformats.org/officeDocument/2006/relationships/oleObject" Target="Macintosh%20HD:Users:mike:Work.bio:projects:gro.rnaseq2:120821.ontology:allDE.xlsx" TargetMode="External"/></Relationships>
</file>

<file path=ppt/charts/_rels/chart3.xml.rels><?xml version="1.0" encoding="UTF-8" standalone="yes"?>
<Relationships xmlns="http://schemas.openxmlformats.org/package/2006/relationships"><Relationship Id="rId1" Type="http://schemas.openxmlformats.org/officeDocument/2006/relationships/oleObject" Target="Macintosh%20HD:Users:mike:Lab:Midstreams:rnaseq.xlsx"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a:pPr>
            <a:r>
              <a:rPr lang="en-US" sz="1600"/>
              <a:t>Number of Differentially</a:t>
            </a:r>
            <a:r>
              <a:rPr lang="en-US" sz="1600" baseline="0"/>
              <a:t> Expressed Genes</a:t>
            </a:r>
            <a:endParaRPr lang="en-US" sz="1600"/>
          </a:p>
        </c:rich>
      </c:tx>
      <c:layout/>
      <c:overlay val="0"/>
    </c:title>
    <c:autoTitleDeleted val="0"/>
    <c:plotArea>
      <c:layout/>
      <c:barChart>
        <c:barDir val="col"/>
        <c:grouping val="stacked"/>
        <c:varyColors val="0"/>
        <c:ser>
          <c:idx val="0"/>
          <c:order val="0"/>
          <c:tx>
            <c:v>Repressed</c:v>
          </c:tx>
          <c:spPr>
            <a:gradFill rotWithShape="1">
              <a:gsLst>
                <a:gs pos="0">
                  <a:schemeClr val="accent3">
                    <a:tint val="100000"/>
                    <a:shade val="100000"/>
                    <a:satMod val="130000"/>
                  </a:schemeClr>
                </a:gs>
                <a:gs pos="100000">
                  <a:schemeClr val="accent3">
                    <a:tint val="50000"/>
                    <a:shade val="100000"/>
                    <a:satMod val="350000"/>
                  </a:schemeClr>
                </a:gs>
              </a:gsLst>
              <a:lin ang="16200000" scaled="0"/>
            </a:gradFill>
            <a:ln w="9525" cap="flat" cmpd="sng" algn="ctr">
              <a:noFill/>
              <a:prstDash val="solid"/>
            </a:ln>
            <a:effectLst>
              <a:outerShdw blurRad="40000" dist="23000" dir="5400000" rotWithShape="0">
                <a:srgbClr val="000000">
                  <a:alpha val="35000"/>
                </a:srgbClr>
              </a:outerShdw>
            </a:effectLst>
          </c:spPr>
          <c:invertIfNegative val="0"/>
          <c:cat>
            <c:strRef>
              <c:f>Summary!$A$9:$A$11</c:f>
              <c:strCache>
                <c:ptCount val="3"/>
                <c:pt idx="0">
                  <c:v>0 - 2 hr</c:v>
                </c:pt>
                <c:pt idx="1">
                  <c:v>2 - 7 hr</c:v>
                </c:pt>
                <c:pt idx="2">
                  <c:v>7 - 12 hr</c:v>
                </c:pt>
              </c:strCache>
            </c:strRef>
          </c:cat>
          <c:val>
            <c:numRef>
              <c:f>Summary!$B$9:$B$11</c:f>
              <c:numCache>
                <c:formatCode>General</c:formatCode>
                <c:ptCount val="3"/>
                <c:pt idx="0">
                  <c:v>161.0</c:v>
                </c:pt>
                <c:pt idx="1">
                  <c:v>511.0</c:v>
                </c:pt>
                <c:pt idx="2">
                  <c:v>168.0</c:v>
                </c:pt>
              </c:numCache>
            </c:numRef>
          </c:val>
        </c:ser>
        <c:ser>
          <c:idx val="1"/>
          <c:order val="1"/>
          <c:tx>
            <c:v>Activated</c:v>
          </c:tx>
          <c:invertIfNegative val="0"/>
          <c:cat>
            <c:strRef>
              <c:f>Summary!$A$9:$A$11</c:f>
              <c:strCache>
                <c:ptCount val="3"/>
                <c:pt idx="0">
                  <c:v>0 - 2 hr</c:v>
                </c:pt>
                <c:pt idx="1">
                  <c:v>2 - 7 hr</c:v>
                </c:pt>
                <c:pt idx="2">
                  <c:v>7 - 12 hr</c:v>
                </c:pt>
              </c:strCache>
            </c:strRef>
          </c:cat>
          <c:val>
            <c:numRef>
              <c:f>Summary!$C$9:$C$11</c:f>
              <c:numCache>
                <c:formatCode>General</c:formatCode>
                <c:ptCount val="3"/>
                <c:pt idx="0">
                  <c:v>55.0</c:v>
                </c:pt>
                <c:pt idx="1">
                  <c:v>238.0</c:v>
                </c:pt>
                <c:pt idx="2">
                  <c:v>328.0</c:v>
                </c:pt>
              </c:numCache>
            </c:numRef>
          </c:val>
        </c:ser>
        <c:dLbls>
          <c:showLegendKey val="0"/>
          <c:showVal val="0"/>
          <c:showCatName val="0"/>
          <c:showSerName val="0"/>
          <c:showPercent val="0"/>
          <c:showBubbleSize val="0"/>
        </c:dLbls>
        <c:gapWidth val="150"/>
        <c:overlap val="100"/>
        <c:axId val="2108244376"/>
        <c:axId val="2108128792"/>
      </c:barChart>
      <c:catAx>
        <c:axId val="2108244376"/>
        <c:scaling>
          <c:orientation val="minMax"/>
        </c:scaling>
        <c:delete val="0"/>
        <c:axPos val="b"/>
        <c:majorTickMark val="out"/>
        <c:minorTickMark val="none"/>
        <c:tickLblPos val="nextTo"/>
        <c:crossAx val="2108128792"/>
        <c:crosses val="autoZero"/>
        <c:auto val="1"/>
        <c:lblAlgn val="ctr"/>
        <c:lblOffset val="100"/>
        <c:noMultiLvlLbl val="0"/>
      </c:catAx>
      <c:valAx>
        <c:axId val="2108128792"/>
        <c:scaling>
          <c:orientation val="minMax"/>
        </c:scaling>
        <c:delete val="0"/>
        <c:axPos val="l"/>
        <c:title>
          <c:tx>
            <c:rich>
              <a:bodyPr rot="-5400000" vert="horz"/>
              <a:lstStyle/>
              <a:p>
                <a:pPr>
                  <a:defRPr/>
                </a:pPr>
                <a:r>
                  <a:rPr lang="en-US"/>
                  <a:t># 2-fold DE Genes</a:t>
                </a:r>
              </a:p>
            </c:rich>
          </c:tx>
          <c:layout/>
          <c:overlay val="0"/>
        </c:title>
        <c:numFmt formatCode="General" sourceLinked="1"/>
        <c:majorTickMark val="out"/>
        <c:minorTickMark val="none"/>
        <c:tickLblPos val="nextTo"/>
        <c:crossAx val="2108244376"/>
        <c:crosses val="autoZero"/>
        <c:crossBetween val="between"/>
      </c:valAx>
    </c:plotArea>
    <c:legend>
      <c:legendPos val="r"/>
      <c:layout>
        <c:manualLayout>
          <c:xMode val="edge"/>
          <c:yMode val="edge"/>
          <c:x val="0.621563837853601"/>
          <c:y val="0.114221721258538"/>
          <c:w val="0.29676946631671"/>
          <c:h val="0.191802639253427"/>
        </c:manualLayout>
      </c:layout>
      <c:overlay val="0"/>
    </c:legend>
    <c:plotVisOnly val="1"/>
    <c:dispBlanksAs val="gap"/>
    <c:showDLblsOverMax val="0"/>
  </c:chart>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0"/>
    <c:plotArea>
      <c:layout>
        <c:manualLayout>
          <c:layoutTarget val="inner"/>
          <c:xMode val="edge"/>
          <c:yMode val="edge"/>
          <c:x val="0.140662839982381"/>
          <c:y val="0.118963219383772"/>
          <c:w val="0.517941911722833"/>
          <c:h val="0.762073561232457"/>
        </c:manualLayout>
      </c:layout>
      <c:pieChart>
        <c:varyColors val="1"/>
        <c:ser>
          <c:idx val="0"/>
          <c:order val="0"/>
          <c:explosion val="23"/>
          <c:dPt>
            <c:idx val="3"/>
            <c:bubble3D val="0"/>
            <c:spPr>
              <a:gradFill rotWithShape="1">
                <a:gsLst>
                  <a:gs pos="0">
                    <a:schemeClr val="dk1">
                      <a:tint val="100000"/>
                      <a:shade val="100000"/>
                      <a:satMod val="130000"/>
                    </a:schemeClr>
                  </a:gs>
                  <a:gs pos="100000">
                    <a:schemeClr val="dk1">
                      <a:tint val="50000"/>
                      <a:shade val="100000"/>
                      <a:satMod val="350000"/>
                    </a:schemeClr>
                  </a:gs>
                </a:gsLst>
                <a:lin ang="16200000" scaled="0"/>
              </a:gradFill>
              <a:ln w="9525" cap="flat" cmpd="sng" algn="ctr">
                <a:solidFill>
                  <a:schemeClr val="dk1">
                    <a:shade val="95000"/>
                    <a:satMod val="105000"/>
                  </a:schemeClr>
                </a:solidFill>
                <a:prstDash val="solid"/>
              </a:ln>
              <a:effectLst>
                <a:outerShdw blurRad="40000" dist="23000" dir="5400000" rotWithShape="0">
                  <a:srgbClr val="000000">
                    <a:alpha val="35000"/>
                  </a:srgbClr>
                </a:outerShdw>
              </a:effectLst>
            </c:spPr>
          </c:dPt>
          <c:dLbls>
            <c:dLbl>
              <c:idx val="0"/>
              <c:layout>
                <c:manualLayout>
                  <c:x val="0.179938148571269"/>
                  <c:y val="-0.138046581872242"/>
                </c:manualLayout>
              </c:layout>
              <c:tx>
                <c:rich>
                  <a:bodyPr/>
                  <a:lstStyle/>
                  <a:p>
                    <a:r>
                      <a:rPr lang="en-US" dirty="0" smtClean="0"/>
                      <a:t>No Effect, 13100</a:t>
                    </a:r>
                    <a:endParaRPr lang="en-US" dirty="0"/>
                  </a:p>
                </c:rich>
              </c:tx>
              <c:dLblPos val="bestFit"/>
              <c:showLegendKey val="0"/>
              <c:showVal val="1"/>
              <c:showCatName val="1"/>
              <c:showSerName val="0"/>
              <c:showPercent val="0"/>
              <c:showBubbleSize val="0"/>
            </c:dLbl>
            <c:dLbl>
              <c:idx val="1"/>
              <c:layout>
                <c:manualLayout>
                  <c:x val="0.0147309137438709"/>
                  <c:y val="-0.155335150698714"/>
                </c:manualLayout>
              </c:layout>
              <c:spPr/>
              <c:txPr>
                <a:bodyPr/>
                <a:lstStyle/>
                <a:p>
                  <a:pPr>
                    <a:defRPr sz="1200"/>
                  </a:pPr>
                  <a:endParaRPr lang="en-US"/>
                </a:p>
              </c:txPr>
              <c:dLblPos val="bestFit"/>
              <c:showLegendKey val="0"/>
              <c:showVal val="1"/>
              <c:showCatName val="1"/>
              <c:showSerName val="0"/>
              <c:showPercent val="0"/>
              <c:showBubbleSize val="0"/>
            </c:dLbl>
            <c:dLbl>
              <c:idx val="2"/>
              <c:layout>
                <c:manualLayout>
                  <c:x val="0.043245793765813"/>
                  <c:y val="-0.021619602922422"/>
                </c:manualLayout>
              </c:layout>
              <c:spPr/>
              <c:txPr>
                <a:bodyPr/>
                <a:lstStyle/>
                <a:p>
                  <a:pPr>
                    <a:defRPr sz="1200"/>
                  </a:pPr>
                  <a:endParaRPr lang="en-US"/>
                </a:p>
              </c:txPr>
              <c:dLblPos val="bestFit"/>
              <c:showLegendKey val="0"/>
              <c:showVal val="1"/>
              <c:showCatName val="1"/>
              <c:showSerName val="0"/>
              <c:showPercent val="0"/>
              <c:showBubbleSize val="0"/>
            </c:dLbl>
            <c:dLbl>
              <c:idx val="3"/>
              <c:layout>
                <c:manualLayout>
                  <c:x val="0.059999372420678"/>
                  <c:y val="0.237365907743912"/>
                </c:manualLayout>
              </c:layout>
              <c:spPr/>
              <c:txPr>
                <a:bodyPr/>
                <a:lstStyle/>
                <a:p>
                  <a:pPr>
                    <a:defRPr sz="1200"/>
                  </a:pPr>
                  <a:endParaRPr lang="en-US"/>
                </a:p>
              </c:txPr>
              <c:dLblPos val="bestFit"/>
              <c:showLegendKey val="0"/>
              <c:showVal val="1"/>
              <c:showCatName val="1"/>
              <c:showSerName val="0"/>
              <c:showPercent val="0"/>
              <c:showBubbleSize val="0"/>
            </c:dLbl>
            <c:txPr>
              <a:bodyPr/>
              <a:lstStyle/>
              <a:p>
                <a:pPr>
                  <a:defRPr sz="1400"/>
                </a:pPr>
                <a:endParaRPr lang="en-US"/>
              </a:p>
            </c:txPr>
            <c:dLblPos val="bestFit"/>
            <c:showLegendKey val="0"/>
            <c:showVal val="1"/>
            <c:showCatName val="1"/>
            <c:showSerName val="0"/>
            <c:showPercent val="0"/>
            <c:showBubbleSize val="0"/>
            <c:showLeaderLines val="1"/>
          </c:dLbls>
          <c:cat>
            <c:strRef>
              <c:f>Summary!$B$21:$B$24</c:f>
              <c:strCache>
                <c:ptCount val="4"/>
                <c:pt idx="0">
                  <c:v>No Change</c:v>
                </c:pt>
                <c:pt idx="1">
                  <c:v>One Timepoint</c:v>
                </c:pt>
                <c:pt idx="2">
                  <c:v>Two Timepoints</c:v>
                </c:pt>
                <c:pt idx="3">
                  <c:v>Three Timepoints</c:v>
                </c:pt>
              </c:strCache>
            </c:strRef>
          </c:cat>
          <c:val>
            <c:numRef>
              <c:f>Summary!$C$21:$C$24</c:f>
              <c:numCache>
                <c:formatCode>General</c:formatCode>
                <c:ptCount val="4"/>
                <c:pt idx="0">
                  <c:v>13100.0</c:v>
                </c:pt>
                <c:pt idx="1">
                  <c:v>1067.0</c:v>
                </c:pt>
                <c:pt idx="2">
                  <c:v>169.0</c:v>
                </c:pt>
                <c:pt idx="3">
                  <c:v>18.0</c:v>
                </c:pt>
              </c:numCache>
            </c:numRef>
          </c:val>
        </c:ser>
        <c:dLbls>
          <c:showLegendKey val="0"/>
          <c:showVal val="1"/>
          <c:showCatName val="0"/>
          <c:showSerName val="0"/>
          <c:showPercent val="0"/>
          <c:showBubbleSize val="0"/>
          <c:showLeaderLines val="1"/>
        </c:dLbls>
        <c:firstSliceAng val="90"/>
      </c:pieChart>
    </c:plotArea>
    <c:plotVisOnly val="1"/>
    <c:dispBlanksAs val="gap"/>
    <c:showDLblsOverMax val="0"/>
  </c:chart>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autoTitleDeleted val="0"/>
    <c:plotArea>
      <c:layout/>
      <c:barChart>
        <c:barDir val="col"/>
        <c:grouping val="clustered"/>
        <c:varyColors val="0"/>
        <c:ser>
          <c:idx val="0"/>
          <c:order val="0"/>
          <c:tx>
            <c:strRef>
              <c:f>Sheet1!$B$7</c:f>
              <c:strCache>
                <c:ptCount val="1"/>
                <c:pt idx="0">
                  <c:v>Repressed</c:v>
                </c:pt>
              </c:strCache>
            </c:strRef>
          </c:tx>
          <c:spPr>
            <a:gradFill rotWithShape="1">
              <a:gsLst>
                <a:gs pos="0">
                  <a:schemeClr val="accent3">
                    <a:tint val="100000"/>
                    <a:shade val="100000"/>
                    <a:satMod val="130000"/>
                  </a:schemeClr>
                </a:gs>
                <a:gs pos="100000">
                  <a:schemeClr val="accent3">
                    <a:tint val="50000"/>
                    <a:shade val="100000"/>
                    <a:satMod val="350000"/>
                  </a:schemeClr>
                </a:gs>
              </a:gsLst>
              <a:lin ang="16200000" scaled="0"/>
            </a:gradFill>
            <a:ln w="9525" cap="flat" cmpd="sng" algn="ctr">
              <a:solidFill>
                <a:schemeClr val="accent3">
                  <a:shade val="95000"/>
                  <a:satMod val="105000"/>
                </a:schemeClr>
              </a:solidFill>
              <a:prstDash val="solid"/>
            </a:ln>
            <a:effectLst>
              <a:outerShdw blurRad="40000" dist="23000" dir="5400000" rotWithShape="0">
                <a:srgbClr val="000000">
                  <a:alpha val="35000"/>
                </a:srgbClr>
              </a:outerShdw>
            </a:effectLst>
          </c:spPr>
          <c:invertIfNegative val="0"/>
          <c:dLbls>
            <c:dLbl>
              <c:idx val="0"/>
              <c:layout/>
              <c:tx>
                <c:rich>
                  <a:bodyPr/>
                  <a:lstStyle/>
                  <a:p>
                    <a:r>
                      <a:rPr lang="en-US" i="1"/>
                      <a:t>p </a:t>
                    </a:r>
                    <a:r>
                      <a:rPr lang="en-US" i="0"/>
                      <a:t>= 0.001743</a:t>
                    </a:r>
                    <a:endParaRPr lang="en-US" i="1"/>
                  </a:p>
                </c:rich>
              </c:tx>
              <c:showLegendKey val="0"/>
              <c:showVal val="1"/>
              <c:showCatName val="0"/>
              <c:showSerName val="0"/>
              <c:showPercent val="0"/>
              <c:showBubbleSize val="0"/>
            </c:dLbl>
            <c:dLbl>
              <c:idx val="1"/>
              <c:layout/>
              <c:tx>
                <c:rich>
                  <a:bodyPr/>
                  <a:lstStyle/>
                  <a:p>
                    <a:r>
                      <a:rPr lang="en-US" i="1"/>
                      <a:t>p</a:t>
                    </a:r>
                    <a:r>
                      <a:rPr lang="en-US" i="1" baseline="0"/>
                      <a:t> </a:t>
                    </a:r>
                    <a:r>
                      <a:rPr lang="en-US" i="0" baseline="0"/>
                      <a:t>&lt; 2.20</a:t>
                    </a:r>
                    <a:r>
                      <a:rPr lang="en-US" i="0" baseline="30000"/>
                      <a:t>-16</a:t>
                    </a:r>
                    <a:endParaRPr lang="en-US" i="1" baseline="30000"/>
                  </a:p>
                </c:rich>
              </c:tx>
              <c:showLegendKey val="0"/>
              <c:showVal val="1"/>
              <c:showCatName val="0"/>
              <c:showSerName val="0"/>
              <c:showPercent val="0"/>
              <c:showBubbleSize val="0"/>
            </c:dLbl>
            <c:dLbl>
              <c:idx val="2"/>
              <c:layout/>
              <c:tx>
                <c:rich>
                  <a:bodyPr/>
                  <a:lstStyle/>
                  <a:p>
                    <a:r>
                      <a:rPr lang="en-US" i="1"/>
                      <a:t>p</a:t>
                    </a:r>
                    <a:r>
                      <a:rPr lang="en-US" i="1" baseline="0"/>
                      <a:t> </a:t>
                    </a:r>
                    <a:r>
                      <a:rPr lang="en-US" i="0" baseline="0"/>
                      <a:t>= 1.32</a:t>
                    </a:r>
                    <a:r>
                      <a:rPr lang="en-US" i="0" baseline="30000"/>
                      <a:t>-05</a:t>
                    </a:r>
                    <a:endParaRPr lang="en-US" i="1" baseline="30000"/>
                  </a:p>
                </c:rich>
              </c:tx>
              <c:showLegendKey val="0"/>
              <c:showVal val="1"/>
              <c:showCatName val="0"/>
              <c:showSerName val="0"/>
              <c:showPercent val="0"/>
              <c:showBubbleSize val="0"/>
            </c:dLbl>
            <c:showLegendKey val="0"/>
            <c:showVal val="0"/>
            <c:showCatName val="0"/>
            <c:showSerName val="0"/>
            <c:showPercent val="0"/>
            <c:showBubbleSize val="0"/>
          </c:dLbls>
          <c:cat>
            <c:strRef>
              <c:f>Sheet1!$A$8:$A$10</c:f>
              <c:strCache>
                <c:ptCount val="3"/>
                <c:pt idx="0">
                  <c:v>0 - 2 hr</c:v>
                </c:pt>
                <c:pt idx="1">
                  <c:v>2 - 7 hr</c:v>
                </c:pt>
                <c:pt idx="2">
                  <c:v>7 - 12 hr</c:v>
                </c:pt>
              </c:strCache>
            </c:strRef>
          </c:cat>
          <c:val>
            <c:numRef>
              <c:f>Sheet1!$B$8:$B$10</c:f>
              <c:numCache>
                <c:formatCode>0.00%</c:formatCode>
                <c:ptCount val="3"/>
                <c:pt idx="0">
                  <c:v>0.124223602484472</c:v>
                </c:pt>
                <c:pt idx="1">
                  <c:v>0.191780821917808</c:v>
                </c:pt>
                <c:pt idx="2">
                  <c:v>0.148809523809524</c:v>
                </c:pt>
              </c:numCache>
            </c:numRef>
          </c:val>
        </c:ser>
        <c:ser>
          <c:idx val="1"/>
          <c:order val="1"/>
          <c:tx>
            <c:strRef>
              <c:f>Sheet1!$C$7</c:f>
              <c:strCache>
                <c:ptCount val="1"/>
                <c:pt idx="0">
                  <c:v>Activated</c:v>
                </c:pt>
              </c:strCache>
            </c:strRef>
          </c:tx>
          <c:invertIfNegative val="0"/>
          <c:dLbls>
            <c:dLbl>
              <c:idx val="0"/>
              <c:layout/>
              <c:tx>
                <c:rich>
                  <a:bodyPr/>
                  <a:lstStyle/>
                  <a:p>
                    <a:r>
                      <a:rPr lang="en-US" i="1"/>
                      <a:t>p </a:t>
                    </a:r>
                    <a:r>
                      <a:rPr lang="en-US" i="0"/>
                      <a:t>= 0.135</a:t>
                    </a:r>
                    <a:endParaRPr lang="en-US" i="1"/>
                  </a:p>
                </c:rich>
              </c:tx>
              <c:showLegendKey val="0"/>
              <c:showVal val="1"/>
              <c:showCatName val="0"/>
              <c:showSerName val="0"/>
              <c:showPercent val="0"/>
              <c:showBubbleSize val="0"/>
            </c:dLbl>
            <c:dLbl>
              <c:idx val="1"/>
              <c:layout/>
              <c:tx>
                <c:rich>
                  <a:bodyPr/>
                  <a:lstStyle/>
                  <a:p>
                    <a:r>
                      <a:rPr lang="en-US" i="1"/>
                      <a:t>p</a:t>
                    </a:r>
                    <a:r>
                      <a:rPr lang="en-US" i="1" baseline="0"/>
                      <a:t> </a:t>
                    </a:r>
                    <a:r>
                      <a:rPr lang="en-US" i="0" baseline="0"/>
                      <a:t>= 0.889</a:t>
                    </a:r>
                    <a:endParaRPr lang="en-US" i="1"/>
                  </a:p>
                </c:rich>
              </c:tx>
              <c:showLegendKey val="0"/>
              <c:showVal val="1"/>
              <c:showCatName val="0"/>
              <c:showSerName val="0"/>
              <c:showPercent val="0"/>
              <c:showBubbleSize val="0"/>
            </c:dLbl>
            <c:dLbl>
              <c:idx val="2"/>
              <c:layout/>
              <c:tx>
                <c:rich>
                  <a:bodyPr/>
                  <a:lstStyle/>
                  <a:p>
                    <a:r>
                      <a:rPr lang="en-US" i="1"/>
                      <a:t>p </a:t>
                    </a:r>
                    <a:r>
                      <a:rPr lang="en-US" i="0"/>
                      <a:t>= 0.4711</a:t>
                    </a:r>
                    <a:endParaRPr lang="en-US" i="1"/>
                  </a:p>
                </c:rich>
              </c:tx>
              <c:showLegendKey val="0"/>
              <c:showVal val="1"/>
              <c:showCatName val="0"/>
              <c:showSerName val="0"/>
              <c:showPercent val="0"/>
              <c:showBubbleSize val="0"/>
            </c:dLbl>
            <c:showLegendKey val="0"/>
            <c:showVal val="1"/>
            <c:showCatName val="0"/>
            <c:showSerName val="0"/>
            <c:showPercent val="0"/>
            <c:showBubbleSize val="0"/>
            <c:showLeaderLines val="0"/>
          </c:dLbls>
          <c:cat>
            <c:strRef>
              <c:f>Sheet1!$A$8:$A$10</c:f>
              <c:strCache>
                <c:ptCount val="3"/>
                <c:pt idx="0">
                  <c:v>0 - 2 hr</c:v>
                </c:pt>
                <c:pt idx="1">
                  <c:v>2 - 7 hr</c:v>
                </c:pt>
                <c:pt idx="2">
                  <c:v>7 - 12 hr</c:v>
                </c:pt>
              </c:strCache>
            </c:strRef>
          </c:cat>
          <c:val>
            <c:numRef>
              <c:f>Sheet1!$C$8:$C$10</c:f>
              <c:numCache>
                <c:formatCode>0.00%</c:formatCode>
                <c:ptCount val="3"/>
                <c:pt idx="0">
                  <c:v>0.109090909090909</c:v>
                </c:pt>
                <c:pt idx="1">
                  <c:v>0.0588235294117647</c:v>
                </c:pt>
                <c:pt idx="2">
                  <c:v>0.0674846625766871</c:v>
                </c:pt>
              </c:numCache>
            </c:numRef>
          </c:val>
        </c:ser>
        <c:dLbls>
          <c:showLegendKey val="0"/>
          <c:showVal val="0"/>
          <c:showCatName val="0"/>
          <c:showSerName val="0"/>
          <c:showPercent val="0"/>
          <c:showBubbleSize val="0"/>
        </c:dLbls>
        <c:gapWidth val="150"/>
        <c:axId val="2108117432"/>
        <c:axId val="2108120232"/>
      </c:barChart>
      <c:catAx>
        <c:axId val="2108117432"/>
        <c:scaling>
          <c:orientation val="minMax"/>
        </c:scaling>
        <c:delete val="0"/>
        <c:axPos val="b"/>
        <c:majorTickMark val="out"/>
        <c:minorTickMark val="none"/>
        <c:tickLblPos val="nextTo"/>
        <c:txPr>
          <a:bodyPr/>
          <a:lstStyle/>
          <a:p>
            <a:pPr>
              <a:defRPr sz="1400"/>
            </a:pPr>
            <a:endParaRPr lang="en-US"/>
          </a:p>
        </c:txPr>
        <c:crossAx val="2108120232"/>
        <c:crosses val="autoZero"/>
        <c:auto val="1"/>
        <c:lblAlgn val="ctr"/>
        <c:lblOffset val="100"/>
        <c:noMultiLvlLbl val="0"/>
      </c:catAx>
      <c:valAx>
        <c:axId val="2108120232"/>
        <c:scaling>
          <c:orientation val="minMax"/>
        </c:scaling>
        <c:delete val="0"/>
        <c:axPos val="l"/>
        <c:title>
          <c:tx>
            <c:rich>
              <a:bodyPr rot="-5400000" vert="horz"/>
              <a:lstStyle/>
              <a:p>
                <a:pPr>
                  <a:defRPr sz="1400"/>
                </a:pPr>
                <a:r>
                  <a:rPr lang="en-US" sz="1400"/>
                  <a:t>% differentially expressed genes</a:t>
                </a:r>
              </a:p>
            </c:rich>
          </c:tx>
          <c:layout/>
          <c:overlay val="0"/>
        </c:title>
        <c:numFmt formatCode="0.00%" sourceLinked="1"/>
        <c:majorTickMark val="out"/>
        <c:minorTickMark val="none"/>
        <c:tickLblPos val="nextTo"/>
        <c:crossAx val="2108117432"/>
        <c:crosses val="autoZero"/>
        <c:crossBetween val="between"/>
      </c:valAx>
    </c:plotArea>
    <c:legend>
      <c:legendPos val="r"/>
      <c:layout/>
      <c:overlay val="0"/>
      <c:txPr>
        <a:bodyPr/>
        <a:lstStyle/>
        <a:p>
          <a:pPr>
            <a:defRPr sz="1400"/>
          </a:pPr>
          <a:endParaRPr lang="en-US"/>
        </a:p>
      </c:txPr>
    </c:legend>
    <c:plotVisOnly val="1"/>
    <c:dispBlanksAs val="gap"/>
    <c:showDLblsOverMax val="0"/>
  </c:chart>
  <c:externalData r:id="rId1">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557DEE26-4935-D84A-A448-33C6413E9CB9}" type="datetimeFigureOut">
              <a:rPr lang="en-US" smtClean="0"/>
              <a:t>3/20/14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7C2E8C34-30CB-D240-9AEB-C17309C6AD5E}" type="slidenum">
              <a:rPr lang="en-US" smtClean="0"/>
              <a:t>‹#›</a:t>
            </a:fld>
            <a:endParaRPr lang="en-US"/>
          </a:p>
        </p:txBody>
      </p:sp>
    </p:spTree>
    <p:extLst>
      <p:ext uri="{BB962C8B-B14F-4D97-AF65-F5344CB8AC3E}">
        <p14:creationId xmlns:p14="http://schemas.microsoft.com/office/powerpoint/2010/main" val="245224145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6.png>
</file>

<file path=ppt/media/image17.png>
</file>

<file path=ppt/media/image18.png>
</file>

<file path=ppt/media/image19.png>
</file>

<file path=ppt/media/image2.png>
</file>

<file path=ppt/media/image20.jp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tiff>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CD0DCEE-BECC-504F-AC9B-9AFFE39012EE}" type="datetimeFigureOut">
              <a:rPr lang="en-US" smtClean="0"/>
              <a:t>3/19/14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4A21D95-3D0E-8B49-98A8-59BD1F589579}" type="slidenum">
              <a:rPr lang="en-US" smtClean="0"/>
              <a:t>‹#›</a:t>
            </a:fld>
            <a:endParaRPr lang="en-US"/>
          </a:p>
        </p:txBody>
      </p:sp>
    </p:spTree>
    <p:extLst>
      <p:ext uri="{BB962C8B-B14F-4D97-AF65-F5344CB8AC3E}">
        <p14:creationId xmlns:p14="http://schemas.microsoft.com/office/powerpoint/2010/main" val="1858036350"/>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err="1" smtClean="0"/>
              <a:t>Groucho</a:t>
            </a:r>
            <a:r>
              <a:rPr lang="en-US" dirty="0" smtClean="0"/>
              <a:t> mediates long-range</a:t>
            </a:r>
            <a:r>
              <a:rPr lang="en-US" baseline="0" dirty="0" smtClean="0"/>
              <a:t> repression. The idea of long-range repression can be demonstrated in the following diagram. A transcription factor binds an CRM leading to a specific spatial expression pattern. An independent transcription factor binds to another enhancer element, at a distance of greater than 1 kb, and leads to a different specific spatial expression pattern. If Gro is recruited by one of these transcription factors, it can lead to the repression of all enhancer elements driving expression of the gene. This is in contrast to short-range repressors that mediate repression of single enhancer elements over a few hundred bps.</a:t>
            </a:r>
            <a:endParaRPr lang="en-US" dirty="0"/>
          </a:p>
        </p:txBody>
      </p:sp>
      <p:sp>
        <p:nvSpPr>
          <p:cNvPr id="4" name="Slide Number Placeholder 3"/>
          <p:cNvSpPr>
            <a:spLocks noGrp="1"/>
          </p:cNvSpPr>
          <p:nvPr>
            <p:ph type="sldNum" sz="quarter" idx="10"/>
          </p:nvPr>
        </p:nvSpPr>
        <p:spPr/>
        <p:txBody>
          <a:bodyPr/>
          <a:lstStyle/>
          <a:p>
            <a:fld id="{CA993B19-8EBB-477D-B311-77AD6C6E80E0}" type="slidenum">
              <a:rPr lang="en-US" smtClean="0"/>
              <a:pPr/>
              <a:t>3</a:t>
            </a:fld>
            <a:endParaRPr 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 asterisks</a:t>
            </a:r>
          </a:p>
          <a:p>
            <a:r>
              <a:rPr lang="en-US" dirty="0" smtClean="0"/>
              <a:t>----- Meeting Notes (5/30/13 12:52) -----</a:t>
            </a:r>
          </a:p>
          <a:p>
            <a:r>
              <a:rPr lang="en-US" dirty="0" smtClean="0"/>
              <a:t>p-values</a:t>
            </a:r>
          </a:p>
          <a:p>
            <a:r>
              <a:rPr lang="en-US" dirty="0" smtClean="0"/>
              <a:t>Title: </a:t>
            </a:r>
          </a:p>
          <a:p>
            <a:r>
              <a:rPr lang="en-US" dirty="0" smtClean="0"/>
              <a:t>Rpd3/HDAC1</a:t>
            </a:r>
            <a:endParaRPr lang="en-US" dirty="0"/>
          </a:p>
        </p:txBody>
      </p:sp>
      <p:sp>
        <p:nvSpPr>
          <p:cNvPr id="4" name="Slide Number Placeholder 3"/>
          <p:cNvSpPr>
            <a:spLocks noGrp="1"/>
          </p:cNvSpPr>
          <p:nvPr>
            <p:ph type="sldNum" sz="quarter" idx="10"/>
          </p:nvPr>
        </p:nvSpPr>
        <p:spPr/>
        <p:txBody>
          <a:bodyPr/>
          <a:lstStyle/>
          <a:p>
            <a:fld id="{D3026B94-C3B6-E643-B863-5E8F0FAD9FF9}" type="slidenum">
              <a:rPr lang="en-US" smtClean="0"/>
              <a:t>14</a:t>
            </a:fld>
            <a:endParaRPr lang="en-US"/>
          </a:p>
        </p:txBody>
      </p:sp>
    </p:spTree>
    <p:extLst>
      <p:ext uri="{BB962C8B-B14F-4D97-AF65-F5344CB8AC3E}">
        <p14:creationId xmlns:p14="http://schemas.microsoft.com/office/powerpoint/2010/main" val="7637867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 Meeting Notes (5/30/13 12:52) -----</a:t>
            </a:r>
          </a:p>
          <a:p>
            <a:r>
              <a:rPr lang="en-US" dirty="0"/>
              <a:t>Human TLE3 paper could be interesting, devote some to that paper possibly</a:t>
            </a:r>
          </a:p>
          <a:p>
            <a:r>
              <a:rPr lang="en-US" dirty="0"/>
              <a:t>Fix title</a:t>
            </a:r>
          </a:p>
          <a:p>
            <a:r>
              <a:rPr lang="en-US" dirty="0"/>
              <a:t>Slide showing where the data comes from for </a:t>
            </a:r>
            <a:r>
              <a:rPr lang="en-US" dirty="0" err="1"/>
              <a:t>Gro</a:t>
            </a:r>
            <a:r>
              <a:rPr lang="en-US" dirty="0"/>
              <a:t> bound genes. One figure from Clint's thesis possibly (Venn diagram) 0-12 </a:t>
            </a:r>
            <a:r>
              <a:rPr lang="en-US" dirty="0" err="1"/>
              <a:t>hr</a:t>
            </a:r>
            <a:r>
              <a:rPr lang="en-US" dirty="0"/>
              <a:t> embryos</a:t>
            </a:r>
          </a:p>
          <a:p>
            <a:r>
              <a:rPr lang="en-US" dirty="0"/>
              <a:t>Better results with same temporally staged embryos</a:t>
            </a:r>
          </a:p>
          <a:p>
            <a:r>
              <a:rPr lang="en-US" dirty="0"/>
              <a:t>----- Meeting Notes (3/19/14 14:01) -----</a:t>
            </a:r>
          </a:p>
          <a:p>
            <a:r>
              <a:rPr lang="en-US" dirty="0"/>
              <a:t>Mention "we're" making better chip-</a:t>
            </a:r>
            <a:r>
              <a:rPr lang="en-US" dirty="0" err="1"/>
              <a:t>seq</a:t>
            </a:r>
            <a:r>
              <a:rPr lang="en-US" dirty="0"/>
              <a:t> data</a:t>
            </a:r>
          </a:p>
          <a:p>
            <a:r>
              <a:rPr lang="en-US" dirty="0"/>
              <a:t>Apparent activation may be indirect</a:t>
            </a:r>
          </a:p>
          <a:p>
            <a:r>
              <a:rPr lang="en-US" dirty="0"/>
              <a:t>There are </a:t>
            </a:r>
            <a:r>
              <a:rPr lang="en-US" dirty="0" err="1"/>
              <a:t>groucho</a:t>
            </a:r>
            <a:r>
              <a:rPr lang="en-US" dirty="0"/>
              <a:t> family proteins that do activate (so </a:t>
            </a:r>
            <a:r>
              <a:rPr lang="en-US" dirty="0" smtClean="0"/>
              <a:t>it’s interesting</a:t>
            </a:r>
            <a:r>
              <a:rPr lang="en-US" dirty="0"/>
              <a:t>)</a:t>
            </a:r>
          </a:p>
        </p:txBody>
      </p:sp>
      <p:sp>
        <p:nvSpPr>
          <p:cNvPr id="4" name="Slide Number Placeholder 3"/>
          <p:cNvSpPr>
            <a:spLocks noGrp="1"/>
          </p:cNvSpPr>
          <p:nvPr>
            <p:ph type="sldNum" sz="quarter" idx="10"/>
          </p:nvPr>
        </p:nvSpPr>
        <p:spPr/>
        <p:txBody>
          <a:bodyPr/>
          <a:lstStyle/>
          <a:p>
            <a:fld id="{D3026B94-C3B6-E643-B863-5E8F0FAD9FF9}" type="slidenum">
              <a:rPr lang="en-US" smtClean="0"/>
              <a:t>15</a:t>
            </a:fld>
            <a:endParaRPr lang="en-US"/>
          </a:p>
        </p:txBody>
      </p:sp>
    </p:spTree>
    <p:extLst>
      <p:ext uri="{BB962C8B-B14F-4D97-AF65-F5344CB8AC3E}">
        <p14:creationId xmlns:p14="http://schemas.microsoft.com/office/powerpoint/2010/main" val="41263944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a:p>
            <a:r>
              <a:rPr lang="en-US"/>
              <a:t>----- Meeting Notes (3/19/14 14:01) -----</a:t>
            </a:r>
          </a:p>
          <a:p>
            <a:r>
              <a:rPr lang="en-US"/>
              <a:t>Remove deltaGro data</a:t>
            </a:r>
          </a:p>
        </p:txBody>
      </p:sp>
      <p:sp>
        <p:nvSpPr>
          <p:cNvPr id="4" name="Slide Number Placeholder 3"/>
          <p:cNvSpPr>
            <a:spLocks noGrp="1"/>
          </p:cNvSpPr>
          <p:nvPr>
            <p:ph type="sldNum" sz="quarter" idx="10"/>
          </p:nvPr>
        </p:nvSpPr>
        <p:spPr/>
        <p:txBody>
          <a:bodyPr/>
          <a:lstStyle/>
          <a:p>
            <a:fld id="{54A21D95-3D0E-8B49-98A8-59BD1F589579}" type="slidenum">
              <a:rPr lang="en-US" smtClean="0"/>
              <a:t>16</a:t>
            </a:fld>
            <a:endParaRPr lang="en-US"/>
          </a:p>
        </p:txBody>
      </p:sp>
    </p:spTree>
    <p:extLst>
      <p:ext uri="{BB962C8B-B14F-4D97-AF65-F5344CB8AC3E}">
        <p14:creationId xmlns:p14="http://schemas.microsoft.com/office/powerpoint/2010/main" val="39557875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a:p>
            <a:r>
              <a:rPr lang="en-US"/>
              <a:t>----- Meeting Notes (3/19/14 14:01) -----</a:t>
            </a:r>
          </a:p>
          <a:p>
            <a:r>
              <a:rPr lang="en-US"/>
              <a:t>Targets of Gro-mediated repression</a:t>
            </a:r>
          </a:p>
          <a:p>
            <a:r>
              <a:rPr lang="en-US"/>
              <a:t>Significance</a:t>
            </a:r>
          </a:p>
          <a:p>
            <a:r>
              <a:rPr lang="en-US"/>
              <a:t>Long vs short-range</a:t>
            </a:r>
          </a:p>
          <a:p>
            <a:r>
              <a:rPr lang="en-US"/>
              <a:t>Levine's results (Gro is required for ~1/2 of essential repressors in embyronic patterning)</a:t>
            </a:r>
          </a:p>
        </p:txBody>
      </p:sp>
      <p:sp>
        <p:nvSpPr>
          <p:cNvPr id="4" name="Slide Number Placeholder 3"/>
          <p:cNvSpPr>
            <a:spLocks noGrp="1"/>
          </p:cNvSpPr>
          <p:nvPr>
            <p:ph type="sldNum" sz="quarter" idx="10"/>
          </p:nvPr>
        </p:nvSpPr>
        <p:spPr/>
        <p:txBody>
          <a:bodyPr/>
          <a:lstStyle/>
          <a:p>
            <a:fld id="{54A21D95-3D0E-8B49-98A8-59BD1F589579}" type="slidenum">
              <a:rPr lang="en-US" smtClean="0"/>
              <a:t>17</a:t>
            </a:fld>
            <a:endParaRPr lang="en-US"/>
          </a:p>
        </p:txBody>
      </p:sp>
    </p:spTree>
    <p:extLst>
      <p:ext uri="{BB962C8B-B14F-4D97-AF65-F5344CB8AC3E}">
        <p14:creationId xmlns:p14="http://schemas.microsoft.com/office/powerpoint/2010/main" val="127586893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a:p>
            <a:r>
              <a:rPr lang="en-US"/>
              <a:t>----- Meeting Notes (5/30/13 12:52) -----</a:t>
            </a:r>
          </a:p>
          <a:p>
            <a:r>
              <a:rPr lang="en-US"/>
              <a:t>Genome-wide instead of genomic scale</a:t>
            </a:r>
          </a:p>
          <a:p>
            <a:r>
              <a:rPr lang="en-US"/>
              <a:t>24 hr embryogenesis</a:t>
            </a:r>
          </a:p>
          <a:p>
            <a:r>
              <a:rPr lang="en-US"/>
              <a:t>Pupal 5 days ?</a:t>
            </a:r>
          </a:p>
          <a:p>
            <a:r>
              <a:rPr lang="en-US"/>
              <a:t>Histone marks under chip-seq</a:t>
            </a:r>
          </a:p>
        </p:txBody>
      </p:sp>
      <p:sp>
        <p:nvSpPr>
          <p:cNvPr id="4" name="Slide Number Placeholder 3"/>
          <p:cNvSpPr>
            <a:spLocks noGrp="1"/>
          </p:cNvSpPr>
          <p:nvPr>
            <p:ph type="sldNum" sz="quarter" idx="10"/>
          </p:nvPr>
        </p:nvSpPr>
        <p:spPr/>
        <p:txBody>
          <a:bodyPr/>
          <a:lstStyle/>
          <a:p>
            <a:fld id="{D3026B94-C3B6-E643-B863-5E8F0FAD9FF9}" type="slidenum">
              <a:rPr lang="en-US" smtClean="0"/>
              <a:t>18</a:t>
            </a:fld>
            <a:endParaRPr lang="en-US"/>
          </a:p>
        </p:txBody>
      </p:sp>
    </p:spTree>
    <p:extLst>
      <p:ext uri="{BB962C8B-B14F-4D97-AF65-F5344CB8AC3E}">
        <p14:creationId xmlns:p14="http://schemas.microsoft.com/office/powerpoint/2010/main" val="380893045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4A21D95-3D0E-8B49-98A8-59BD1F589579}" type="slidenum">
              <a:rPr lang="en-US" smtClean="0"/>
              <a:t>19</a:t>
            </a:fld>
            <a:endParaRPr lang="en-US"/>
          </a:p>
        </p:txBody>
      </p:sp>
    </p:spTree>
    <p:extLst>
      <p:ext uri="{BB962C8B-B14F-4D97-AF65-F5344CB8AC3E}">
        <p14:creationId xmlns:p14="http://schemas.microsoft.com/office/powerpoint/2010/main" val="5465216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Highlight importance of nascent-seq</a:t>
            </a:r>
          </a:p>
          <a:p>
            <a:r>
              <a:rPr lang="en-US" dirty="0" smtClean="0"/>
              <a:t>----- Meeting Notes (5/30/13 13:03) -----</a:t>
            </a:r>
          </a:p>
          <a:p>
            <a:r>
              <a:rPr lang="en-US" dirty="0" smtClean="0"/>
              <a:t>Why do in addition to RNA-seq?</a:t>
            </a:r>
          </a:p>
          <a:p>
            <a:r>
              <a:rPr lang="en-US" dirty="0" smtClean="0"/>
              <a:t>Less sensitive (more embryos required)</a:t>
            </a:r>
          </a:p>
          <a:p>
            <a:r>
              <a:rPr lang="en-US" dirty="0" smtClean="0"/>
              <a:t>RNA-seq loss of function (germline clone analysis)</a:t>
            </a:r>
          </a:p>
          <a:p>
            <a:r>
              <a:rPr lang="en-US" dirty="0" smtClean="0"/>
              <a:t>----- Meeting Notes (3/19/14 14:01) -----</a:t>
            </a:r>
          </a:p>
          <a:p>
            <a:r>
              <a:rPr lang="en-US" dirty="0" smtClean="0"/>
              <a:t>Cartoon for nascent-seq (how's it's different and what info we want from it)</a:t>
            </a:r>
            <a:endParaRPr lang="en-US" dirty="0"/>
          </a:p>
        </p:txBody>
      </p:sp>
      <p:sp>
        <p:nvSpPr>
          <p:cNvPr id="4" name="Slide Number Placeholder 3"/>
          <p:cNvSpPr>
            <a:spLocks noGrp="1"/>
          </p:cNvSpPr>
          <p:nvPr>
            <p:ph type="sldNum" sz="quarter" idx="10"/>
          </p:nvPr>
        </p:nvSpPr>
        <p:spPr/>
        <p:txBody>
          <a:bodyPr/>
          <a:lstStyle/>
          <a:p>
            <a:fld id="{D3026B94-C3B6-E643-B863-5E8F0FAD9FF9}" type="slidenum">
              <a:rPr lang="en-US" smtClean="0"/>
              <a:t>20</a:t>
            </a:fld>
            <a:endParaRPr lang="en-US"/>
          </a:p>
        </p:txBody>
      </p:sp>
    </p:spTree>
    <p:extLst>
      <p:ext uri="{BB962C8B-B14F-4D97-AF65-F5344CB8AC3E}">
        <p14:creationId xmlns:p14="http://schemas.microsoft.com/office/powerpoint/2010/main" val="155650380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a:p>
            <a:r>
              <a:rPr lang="en-US"/>
              <a:t>----- Meeting Notes (3/19/14 14:01) -----</a:t>
            </a:r>
          </a:p>
          <a:p>
            <a:r>
              <a:rPr lang="en-US"/>
              <a:t>Normally do polyA selection (not appropriate for nascent RNA)</a:t>
            </a:r>
          </a:p>
          <a:p>
            <a:endParaRPr lang="en-US"/>
          </a:p>
          <a:p>
            <a:r>
              <a:rPr lang="en-US"/>
              <a:t>Future Directions</a:t>
            </a:r>
          </a:p>
          <a:p>
            <a:r>
              <a:rPr lang="en-US"/>
              <a:t>Conclusion / Acknowledgements</a:t>
            </a:r>
          </a:p>
        </p:txBody>
      </p:sp>
      <p:sp>
        <p:nvSpPr>
          <p:cNvPr id="4" name="Slide Number Placeholder 3"/>
          <p:cNvSpPr>
            <a:spLocks noGrp="1"/>
          </p:cNvSpPr>
          <p:nvPr>
            <p:ph type="sldNum" sz="quarter" idx="10"/>
          </p:nvPr>
        </p:nvSpPr>
        <p:spPr/>
        <p:txBody>
          <a:bodyPr/>
          <a:lstStyle/>
          <a:p>
            <a:fld id="{54A21D95-3D0E-8B49-98A8-59BD1F589579}" type="slidenum">
              <a:rPr lang="en-US" smtClean="0"/>
              <a:t>22</a:t>
            </a:fld>
            <a:endParaRPr lang="en-US"/>
          </a:p>
        </p:txBody>
      </p:sp>
    </p:spTree>
    <p:extLst>
      <p:ext uri="{BB962C8B-B14F-4D97-AF65-F5344CB8AC3E}">
        <p14:creationId xmlns:p14="http://schemas.microsoft.com/office/powerpoint/2010/main" val="2221826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a:p>
            <a:r>
              <a:rPr lang="en-US"/>
              <a:t>----- Meeting Notes (5/30/13 13:03) -----</a:t>
            </a:r>
          </a:p>
          <a:p>
            <a:r>
              <a:rPr lang="en-US"/>
              <a:t>Matteo Pellegrini</a:t>
            </a:r>
          </a:p>
          <a:p>
            <a:r>
              <a:rPr lang="en-US"/>
              <a:t>----- Meeting Notes (3/20/14 11:01) -----</a:t>
            </a:r>
          </a:p>
          <a:p>
            <a:r>
              <a:rPr lang="en-US"/>
              <a:t>5'cap  RACE</a:t>
            </a:r>
          </a:p>
          <a:p>
            <a:r>
              <a:rPr lang="en-US"/>
              <a:t>5' capping </a:t>
            </a:r>
          </a:p>
          <a:p>
            <a:r>
              <a:rPr lang="en-US"/>
              <a:t>phosphatase</a:t>
            </a:r>
          </a:p>
          <a:p>
            <a:r>
              <a:rPr lang="en-US"/>
              <a:t>then</a:t>
            </a:r>
          </a:p>
          <a:p>
            <a:r>
              <a:rPr lang="en-US"/>
              <a:t>pyrophosphatase</a:t>
            </a:r>
          </a:p>
          <a:p>
            <a:endParaRPr lang="en-US"/>
          </a:p>
        </p:txBody>
      </p:sp>
      <p:sp>
        <p:nvSpPr>
          <p:cNvPr id="4" name="Slide Number Placeholder 3"/>
          <p:cNvSpPr>
            <a:spLocks noGrp="1"/>
          </p:cNvSpPr>
          <p:nvPr>
            <p:ph type="sldNum" sz="quarter" idx="10"/>
          </p:nvPr>
        </p:nvSpPr>
        <p:spPr/>
        <p:txBody>
          <a:bodyPr/>
          <a:lstStyle/>
          <a:p>
            <a:fld id="{D3026B94-C3B6-E643-B863-5E8F0FAD9FF9}" type="slidenum">
              <a:rPr lang="en-US" smtClean="0"/>
              <a:t>24</a:t>
            </a:fld>
            <a:endParaRPr lang="en-US"/>
          </a:p>
        </p:txBody>
      </p:sp>
    </p:spTree>
    <p:extLst>
      <p:ext uri="{BB962C8B-B14F-4D97-AF65-F5344CB8AC3E}">
        <p14:creationId xmlns:p14="http://schemas.microsoft.com/office/powerpoint/2010/main" val="414812012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a:p>
            <a:r>
              <a:rPr lang="en-US"/>
              <a:t>----- Meeting Notes (3/19/14 14:01) -----</a:t>
            </a:r>
          </a:p>
          <a:p>
            <a:r>
              <a:rPr lang="en-US"/>
              <a:t>Leave out</a:t>
            </a:r>
          </a:p>
        </p:txBody>
      </p:sp>
      <p:sp>
        <p:nvSpPr>
          <p:cNvPr id="4" name="Slide Number Placeholder 3"/>
          <p:cNvSpPr>
            <a:spLocks noGrp="1"/>
          </p:cNvSpPr>
          <p:nvPr>
            <p:ph type="sldNum" sz="quarter" idx="10"/>
          </p:nvPr>
        </p:nvSpPr>
        <p:spPr/>
        <p:txBody>
          <a:bodyPr/>
          <a:lstStyle/>
          <a:p>
            <a:fld id="{54A21D95-3D0E-8B49-98A8-59BD1F589579}" type="slidenum">
              <a:rPr lang="en-US" smtClean="0"/>
              <a:t>26</a:t>
            </a:fld>
            <a:endParaRPr lang="en-US"/>
          </a:p>
        </p:txBody>
      </p:sp>
    </p:spTree>
    <p:extLst>
      <p:ext uri="{BB962C8B-B14F-4D97-AF65-F5344CB8AC3E}">
        <p14:creationId xmlns:p14="http://schemas.microsoft.com/office/powerpoint/2010/main" val="12365168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CA993B19-8EBB-477D-B311-77AD6C6E80E0}" type="slidenum">
              <a:rPr lang="en-US" smtClean="0"/>
              <a:pPr/>
              <a:t>4</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3026B94-C3B6-E643-B863-5E8F0FAD9FF9}" type="slidenum">
              <a:rPr lang="en-US" smtClean="0"/>
              <a:t>5</a:t>
            </a:fld>
            <a:endParaRPr lang="en-US"/>
          </a:p>
        </p:txBody>
      </p:sp>
    </p:spTree>
    <p:extLst>
      <p:ext uri="{BB962C8B-B14F-4D97-AF65-F5344CB8AC3E}">
        <p14:creationId xmlns:p14="http://schemas.microsoft.com/office/powerpoint/2010/main" val="23666201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Mention chromatin condensation</a:t>
            </a:r>
            <a:endParaRPr lang="en-US" baseline="0" dirty="0" smtClean="0"/>
          </a:p>
          <a:p>
            <a:endParaRPr lang="en-US" dirty="0"/>
          </a:p>
          <a:p>
            <a:r>
              <a:rPr lang="en-US" dirty="0"/>
              <a:t>----- Meeting Notes (5/30/13 12:52) -----</a:t>
            </a:r>
          </a:p>
          <a:p>
            <a:r>
              <a:rPr lang="en-US" dirty="0"/>
              <a:t>Title: There is evidence for multiple mechanisms of Gro mediated repression</a:t>
            </a:r>
          </a:p>
          <a:p>
            <a:r>
              <a:rPr lang="en-US" dirty="0"/>
              <a:t>----- Meeting Notes (3/19/14 14:01) -----</a:t>
            </a:r>
          </a:p>
          <a:p>
            <a:r>
              <a:rPr lang="en-US" dirty="0"/>
              <a:t>Long range vs short range repression</a:t>
            </a:r>
          </a:p>
        </p:txBody>
      </p:sp>
      <p:sp>
        <p:nvSpPr>
          <p:cNvPr id="4" name="Slide Number Placeholder 3"/>
          <p:cNvSpPr>
            <a:spLocks noGrp="1"/>
          </p:cNvSpPr>
          <p:nvPr>
            <p:ph type="sldNum" sz="quarter" idx="10"/>
          </p:nvPr>
        </p:nvSpPr>
        <p:spPr/>
        <p:txBody>
          <a:bodyPr/>
          <a:lstStyle/>
          <a:p>
            <a:fld id="{D3026B94-C3B6-E643-B863-5E8F0FAD9FF9}" type="slidenum">
              <a:rPr lang="en-US" smtClean="0"/>
              <a:t>6</a:t>
            </a:fld>
            <a:endParaRPr lang="en-US"/>
          </a:p>
        </p:txBody>
      </p:sp>
    </p:spTree>
    <p:extLst>
      <p:ext uri="{BB962C8B-B14F-4D97-AF65-F5344CB8AC3E}">
        <p14:creationId xmlns:p14="http://schemas.microsoft.com/office/powerpoint/2010/main" val="15617419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 Meeting Notes (5/30/13 12:52) -----</a:t>
            </a:r>
          </a:p>
          <a:p>
            <a:r>
              <a:rPr lang="en-US" dirty="0" err="1" smtClean="0"/>
              <a:t>XTitle</a:t>
            </a:r>
            <a:r>
              <a:rPr lang="en-US" dirty="0"/>
              <a:t>: Groucho is conserved throughout metazoans</a:t>
            </a:r>
          </a:p>
        </p:txBody>
      </p:sp>
      <p:sp>
        <p:nvSpPr>
          <p:cNvPr id="4" name="Slide Number Placeholder 3"/>
          <p:cNvSpPr>
            <a:spLocks noGrp="1"/>
          </p:cNvSpPr>
          <p:nvPr>
            <p:ph type="sldNum" sz="quarter" idx="10"/>
          </p:nvPr>
        </p:nvSpPr>
        <p:spPr/>
        <p:txBody>
          <a:bodyPr/>
          <a:lstStyle/>
          <a:p>
            <a:fld id="{D3026B94-C3B6-E643-B863-5E8F0FAD9FF9}" type="slidenum">
              <a:rPr lang="en-US" smtClean="0"/>
              <a:t>7</a:t>
            </a:fld>
            <a:endParaRPr lang="en-US"/>
          </a:p>
        </p:txBody>
      </p:sp>
    </p:spTree>
    <p:extLst>
      <p:ext uri="{BB962C8B-B14F-4D97-AF65-F5344CB8AC3E}">
        <p14:creationId xmlns:p14="http://schemas.microsoft.com/office/powerpoint/2010/main" val="37642795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Point out repressor of repressors (</a:t>
            </a:r>
            <a:r>
              <a:rPr lang="en-US" dirty="0" err="1" smtClean="0"/>
              <a:t>knirps</a:t>
            </a:r>
            <a:r>
              <a:rPr lang="en-US" baseline="0" dirty="0" smtClean="0"/>
              <a:t> is repressed by tailless, which is repressed by </a:t>
            </a:r>
            <a:r>
              <a:rPr lang="en-US" baseline="0" dirty="0" err="1" smtClean="0"/>
              <a:t>Gro</a:t>
            </a:r>
            <a:r>
              <a:rPr lang="en-US" baseline="0" dirty="0" smtClean="0"/>
              <a:t>)</a:t>
            </a:r>
          </a:p>
          <a:p>
            <a:r>
              <a:rPr lang="en-US" baseline="0" dirty="0" err="1" smtClean="0"/>
              <a:t>dSP</a:t>
            </a:r>
            <a:r>
              <a:rPr lang="en-US" baseline="0" dirty="0" smtClean="0"/>
              <a:t> potentially makes </a:t>
            </a:r>
            <a:r>
              <a:rPr lang="en-US" baseline="0" dirty="0" err="1" smtClean="0"/>
              <a:t>Gro</a:t>
            </a:r>
            <a:r>
              <a:rPr lang="en-US" baseline="0" dirty="0" smtClean="0"/>
              <a:t> a promiscuous activator, as it represses </a:t>
            </a:r>
            <a:r>
              <a:rPr lang="en-US" baseline="0" dirty="0" err="1" smtClean="0"/>
              <a:t>knirps</a:t>
            </a:r>
            <a:r>
              <a:rPr lang="en-US" baseline="0" dirty="0" smtClean="0"/>
              <a:t>, a non-target gene, as well as its regulator </a:t>
            </a:r>
            <a:r>
              <a:rPr lang="en-US" baseline="0" dirty="0" err="1" smtClean="0"/>
              <a:t>tll</a:t>
            </a:r>
            <a:r>
              <a:rPr lang="en-US" baseline="0" dirty="0" smtClean="0"/>
              <a:t>)</a:t>
            </a:r>
          </a:p>
          <a:p>
            <a:r>
              <a:rPr lang="en-US" baseline="0" dirty="0" smtClean="0"/>
              <a:t>Applying this sort of analysis genome wide required the use of RNA-seq</a:t>
            </a:r>
          </a:p>
          <a:p>
            <a:r>
              <a:rPr lang="en-US" baseline="0" dirty="0" smtClean="0"/>
              <a:t>0-3 </a:t>
            </a:r>
            <a:r>
              <a:rPr lang="en-US" baseline="0" dirty="0" err="1" smtClean="0"/>
              <a:t>hr</a:t>
            </a:r>
            <a:r>
              <a:rPr lang="en-US" baseline="0" dirty="0" smtClean="0"/>
              <a:t> embryos</a:t>
            </a:r>
          </a:p>
          <a:p>
            <a:r>
              <a:rPr lang="en-US" baseline="0" dirty="0" smtClean="0"/>
              <a:t>----- Meeting Notes (5/30/13 12:52) -----</a:t>
            </a:r>
          </a:p>
          <a:p>
            <a:r>
              <a:rPr lang="en-US" baseline="0" dirty="0" smtClean="0"/>
              <a:t>function -&gt; repression</a:t>
            </a:r>
          </a:p>
          <a:p>
            <a:r>
              <a:rPr lang="en-US" baseline="0" dirty="0" smtClean="0"/>
              <a:t>Smaller graph</a:t>
            </a:r>
          </a:p>
          <a:p>
            <a:r>
              <a:rPr lang="en-US" baseline="0" dirty="0" smtClean="0"/>
              <a:t>Show diagram of mutations (or on previous slide)</a:t>
            </a:r>
          </a:p>
          <a:p>
            <a:r>
              <a:rPr lang="en-US" baseline="0" dirty="0" smtClean="0"/>
              <a:t>Be sure to describe experiment before results</a:t>
            </a:r>
            <a:endParaRPr lang="en-US" dirty="0"/>
          </a:p>
        </p:txBody>
      </p:sp>
      <p:sp>
        <p:nvSpPr>
          <p:cNvPr id="4" name="Slide Number Placeholder 3"/>
          <p:cNvSpPr>
            <a:spLocks noGrp="1"/>
          </p:cNvSpPr>
          <p:nvPr>
            <p:ph type="sldNum" sz="quarter" idx="10"/>
          </p:nvPr>
        </p:nvSpPr>
        <p:spPr/>
        <p:txBody>
          <a:bodyPr/>
          <a:lstStyle/>
          <a:p>
            <a:fld id="{D3026B94-C3B6-E643-B863-5E8F0FAD9FF9}" type="slidenum">
              <a:rPr lang="en-US" smtClean="0"/>
              <a:t>8</a:t>
            </a:fld>
            <a:endParaRPr lang="en-US"/>
          </a:p>
        </p:txBody>
      </p:sp>
    </p:spTree>
    <p:extLst>
      <p:ext uri="{BB962C8B-B14F-4D97-AF65-F5344CB8AC3E}">
        <p14:creationId xmlns:p14="http://schemas.microsoft.com/office/powerpoint/2010/main" val="41065212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a:p>
            <a:r>
              <a:rPr lang="en-US"/>
              <a:t>----- Meeting Notes (5/30/13 12:52) -----</a:t>
            </a:r>
          </a:p>
          <a:p>
            <a:r>
              <a:rPr lang="en-US"/>
              <a:t>Genome-wide instead of genomic scale</a:t>
            </a:r>
          </a:p>
          <a:p>
            <a:r>
              <a:rPr lang="en-US"/>
              <a:t>24 hr embryogenesis</a:t>
            </a:r>
          </a:p>
          <a:p>
            <a:r>
              <a:rPr lang="en-US"/>
              <a:t>Pupal 5 days ?</a:t>
            </a:r>
          </a:p>
          <a:p>
            <a:r>
              <a:rPr lang="en-US"/>
              <a:t>Histone marks under chip-seq</a:t>
            </a:r>
          </a:p>
        </p:txBody>
      </p:sp>
      <p:sp>
        <p:nvSpPr>
          <p:cNvPr id="4" name="Slide Number Placeholder 3"/>
          <p:cNvSpPr>
            <a:spLocks noGrp="1"/>
          </p:cNvSpPr>
          <p:nvPr>
            <p:ph type="sldNum" sz="quarter" idx="10"/>
          </p:nvPr>
        </p:nvSpPr>
        <p:spPr/>
        <p:txBody>
          <a:bodyPr/>
          <a:lstStyle/>
          <a:p>
            <a:fld id="{D3026B94-C3B6-E643-B863-5E8F0FAD9FF9}" type="slidenum">
              <a:rPr lang="en-US" smtClean="0"/>
              <a:t>9</a:t>
            </a:fld>
            <a:endParaRPr lang="en-US"/>
          </a:p>
        </p:txBody>
      </p:sp>
    </p:spTree>
    <p:extLst>
      <p:ext uri="{BB962C8B-B14F-4D97-AF65-F5344CB8AC3E}">
        <p14:creationId xmlns:p14="http://schemas.microsoft.com/office/powerpoint/2010/main" val="38089304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Sub-titles?</a:t>
            </a:r>
          </a:p>
          <a:p>
            <a:r>
              <a:rPr lang="en-US" dirty="0" smtClean="0"/>
              <a:t>Add </a:t>
            </a:r>
            <a:r>
              <a:rPr lang="en-US" dirty="0" err="1" smtClean="0"/>
              <a:t>heatmap</a:t>
            </a:r>
            <a:r>
              <a:rPr lang="en-US" dirty="0" smtClean="0"/>
              <a:t> </a:t>
            </a:r>
          </a:p>
          <a:p>
            <a:r>
              <a:rPr lang="en-US" dirty="0" smtClean="0"/>
              <a:t>Table of total activated/repressed</a:t>
            </a:r>
            <a:r>
              <a:rPr lang="en-US" baseline="0" dirty="0" smtClean="0"/>
              <a:t> genes at all </a:t>
            </a:r>
            <a:r>
              <a:rPr lang="en-US" baseline="0" dirty="0" err="1" smtClean="0"/>
              <a:t>timepoints</a:t>
            </a:r>
            <a:endParaRPr lang="en-US" baseline="0" dirty="0" smtClean="0"/>
          </a:p>
          <a:p>
            <a:r>
              <a:rPr lang="en-US" baseline="0" dirty="0" smtClean="0"/>
              <a:t>Clarify </a:t>
            </a:r>
            <a:r>
              <a:rPr lang="en-US" baseline="0" dirty="0" err="1" smtClean="0"/>
              <a:t>heatmap</a:t>
            </a:r>
            <a:endParaRPr lang="en-US" baseline="0" dirty="0" smtClean="0"/>
          </a:p>
          <a:p>
            <a:r>
              <a:rPr lang="en-US" baseline="0" dirty="0" smtClean="0"/>
              <a:t>	Only contains genes regulated at one or more </a:t>
            </a:r>
            <a:r>
              <a:rPr lang="en-US" baseline="0" dirty="0" err="1" smtClean="0"/>
              <a:t>timepoint</a:t>
            </a:r>
            <a:r>
              <a:rPr lang="en-US" baseline="0" dirty="0" smtClean="0"/>
              <a:t> ( a minority of genes %?)</a:t>
            </a:r>
          </a:p>
          <a:p>
            <a:r>
              <a:rPr lang="en-US" baseline="0" dirty="0" smtClean="0"/>
              <a:t>	Each line is a gene</a:t>
            </a:r>
          </a:p>
          <a:p>
            <a:r>
              <a:rPr lang="en-US" baseline="0" dirty="0" smtClean="0"/>
              <a:t>Potentially split </a:t>
            </a:r>
            <a:r>
              <a:rPr lang="en-US" baseline="0" dirty="0" err="1" smtClean="0"/>
              <a:t>heatmap</a:t>
            </a:r>
            <a:r>
              <a:rPr lang="en-US" baseline="0" dirty="0" smtClean="0"/>
              <a:t> into different classes? Lose clustering </a:t>
            </a:r>
            <a:r>
              <a:rPr lang="en-US" baseline="0" dirty="0" err="1" smtClean="0"/>
              <a:t>dendrogram</a:t>
            </a:r>
            <a:endParaRPr lang="en-US" baseline="0" dirty="0" smtClean="0"/>
          </a:p>
          <a:p>
            <a:r>
              <a:rPr lang="en-US" baseline="0" dirty="0" smtClean="0"/>
              <a:t>Majority of affected genes are repressed. Some are activated. Some evidence that </a:t>
            </a:r>
            <a:r>
              <a:rPr lang="en-US" baseline="0" dirty="0" err="1" smtClean="0"/>
              <a:t>Gro</a:t>
            </a:r>
            <a:r>
              <a:rPr lang="en-US" baseline="0" dirty="0" smtClean="0"/>
              <a:t>/TLE family proteins can serve as activators (TLE3 in humans)</a:t>
            </a:r>
          </a:p>
          <a:p>
            <a:r>
              <a:rPr lang="en-US" baseline="0" dirty="0" smtClean="0"/>
              <a:t>To discriminate between these two </a:t>
            </a:r>
            <a:r>
              <a:rPr lang="en-US" baseline="0" dirty="0" err="1" smtClean="0"/>
              <a:t>possiblities</a:t>
            </a:r>
            <a:r>
              <a:rPr lang="en-US" baseline="0" dirty="0" smtClean="0"/>
              <a:t>, we delved into available chip-chip data</a:t>
            </a:r>
          </a:p>
          <a:p>
            <a:endParaRPr lang="en-US" dirty="0"/>
          </a:p>
          <a:p>
            <a:r>
              <a:rPr lang="en-US" dirty="0"/>
              <a:t>----- Meeting Notes (5/30/13 12:52) -----</a:t>
            </a:r>
          </a:p>
          <a:p>
            <a:r>
              <a:rPr lang="en-US" dirty="0"/>
              <a:t>Change colors</a:t>
            </a:r>
          </a:p>
          <a:p>
            <a:r>
              <a:rPr lang="en-US" dirty="0"/>
              <a:t>2-fold change in expression</a:t>
            </a:r>
          </a:p>
          <a:p>
            <a:r>
              <a:rPr lang="en-US" dirty="0"/>
              <a:t>Very conservative (many false-negatives)</a:t>
            </a:r>
          </a:p>
          <a:p>
            <a:r>
              <a:rPr lang="en-US" dirty="0"/>
              <a:t>----- Meeting Notes (3/19/14 14:01) -----</a:t>
            </a:r>
          </a:p>
          <a:p>
            <a:r>
              <a:rPr lang="en-US" dirty="0"/>
              <a:t>Early vs later experiments (timepoint changes)</a:t>
            </a:r>
          </a:p>
          <a:p>
            <a:r>
              <a:rPr lang="en-US" dirty="0"/>
              <a:t>Experimental outline (timepoints and chip-seq/nascent-seq relations)</a:t>
            </a:r>
          </a:p>
        </p:txBody>
      </p:sp>
      <p:sp>
        <p:nvSpPr>
          <p:cNvPr id="4" name="Slide Number Placeholder 3"/>
          <p:cNvSpPr>
            <a:spLocks noGrp="1"/>
          </p:cNvSpPr>
          <p:nvPr>
            <p:ph type="sldNum" sz="quarter" idx="10"/>
          </p:nvPr>
        </p:nvSpPr>
        <p:spPr/>
        <p:txBody>
          <a:bodyPr/>
          <a:lstStyle/>
          <a:p>
            <a:fld id="{D3026B94-C3B6-E643-B863-5E8F0FAD9FF9}" type="slidenum">
              <a:rPr lang="en-US" smtClean="0"/>
              <a:t>10</a:t>
            </a:fld>
            <a:endParaRPr lang="en-US"/>
          </a:p>
        </p:txBody>
      </p:sp>
    </p:spTree>
    <p:extLst>
      <p:ext uri="{BB962C8B-B14F-4D97-AF65-F5344CB8AC3E}">
        <p14:creationId xmlns:p14="http://schemas.microsoft.com/office/powerpoint/2010/main" val="8474507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a:p>
            <a:r>
              <a:rPr lang="en-US"/>
              <a:t>----- Meeting Notes (3/19/14 14:01) -----</a:t>
            </a:r>
          </a:p>
          <a:p>
            <a:r>
              <a:rPr lang="en-US"/>
              <a:t>Groucho domain slide and Wiam's results (lack of specificity)</a:t>
            </a:r>
          </a:p>
        </p:txBody>
      </p:sp>
      <p:sp>
        <p:nvSpPr>
          <p:cNvPr id="4" name="Slide Number Placeholder 3"/>
          <p:cNvSpPr>
            <a:spLocks noGrp="1"/>
          </p:cNvSpPr>
          <p:nvPr>
            <p:ph type="sldNum" sz="quarter" idx="10"/>
          </p:nvPr>
        </p:nvSpPr>
        <p:spPr/>
        <p:txBody>
          <a:bodyPr/>
          <a:lstStyle/>
          <a:p>
            <a:fld id="{54A21D95-3D0E-8B49-98A8-59BD1F589579}" type="slidenum">
              <a:rPr lang="en-US" smtClean="0"/>
              <a:t>11</a:t>
            </a:fld>
            <a:endParaRPr lang="en-US"/>
          </a:p>
        </p:txBody>
      </p:sp>
    </p:spTree>
    <p:extLst>
      <p:ext uri="{BB962C8B-B14F-4D97-AF65-F5344CB8AC3E}">
        <p14:creationId xmlns:p14="http://schemas.microsoft.com/office/powerpoint/2010/main" val="34441987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C57CEBD2-FFFD-7C4A-A67C-EE34262AD2DF}" type="datetimeFigureOut">
              <a:rPr lang="en-US" smtClean="0"/>
              <a:t>3/19/14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30A486-BA2A-2E47-A275-38AA0032548B}" type="slidenum">
              <a:rPr lang="en-US" smtClean="0"/>
              <a:t>‹#›</a:t>
            </a:fld>
            <a:endParaRPr lang="en-US"/>
          </a:p>
        </p:txBody>
      </p:sp>
    </p:spTree>
    <p:extLst>
      <p:ext uri="{BB962C8B-B14F-4D97-AF65-F5344CB8AC3E}">
        <p14:creationId xmlns:p14="http://schemas.microsoft.com/office/powerpoint/2010/main" val="6182128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57CEBD2-FFFD-7C4A-A67C-EE34262AD2DF}" type="datetimeFigureOut">
              <a:rPr lang="en-US" smtClean="0"/>
              <a:t>3/19/14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30A486-BA2A-2E47-A275-38AA0032548B}" type="slidenum">
              <a:rPr lang="en-US" smtClean="0"/>
              <a:t>‹#›</a:t>
            </a:fld>
            <a:endParaRPr lang="en-US"/>
          </a:p>
        </p:txBody>
      </p:sp>
    </p:spTree>
    <p:extLst>
      <p:ext uri="{BB962C8B-B14F-4D97-AF65-F5344CB8AC3E}">
        <p14:creationId xmlns:p14="http://schemas.microsoft.com/office/powerpoint/2010/main" val="1809898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57CEBD2-FFFD-7C4A-A67C-EE34262AD2DF}" type="datetimeFigureOut">
              <a:rPr lang="en-US" smtClean="0"/>
              <a:t>3/19/14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30A486-BA2A-2E47-A275-38AA0032548B}" type="slidenum">
              <a:rPr lang="en-US" smtClean="0"/>
              <a:t>‹#›</a:t>
            </a:fld>
            <a:endParaRPr lang="en-US"/>
          </a:p>
        </p:txBody>
      </p:sp>
    </p:spTree>
    <p:extLst>
      <p:ext uri="{BB962C8B-B14F-4D97-AF65-F5344CB8AC3E}">
        <p14:creationId xmlns:p14="http://schemas.microsoft.com/office/powerpoint/2010/main" val="22555521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C57CEBD2-FFFD-7C4A-A67C-EE34262AD2DF}" type="datetimeFigureOut">
              <a:rPr lang="en-US" smtClean="0"/>
              <a:t>3/19/14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30A486-BA2A-2E47-A275-38AA0032548B}" type="slidenum">
              <a:rPr lang="en-US" smtClean="0"/>
              <a:t>‹#›</a:t>
            </a:fld>
            <a:endParaRPr lang="en-US"/>
          </a:p>
        </p:txBody>
      </p:sp>
    </p:spTree>
    <p:extLst>
      <p:ext uri="{BB962C8B-B14F-4D97-AF65-F5344CB8AC3E}">
        <p14:creationId xmlns:p14="http://schemas.microsoft.com/office/powerpoint/2010/main" val="26718484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57CEBD2-FFFD-7C4A-A67C-EE34262AD2DF}" type="datetimeFigureOut">
              <a:rPr lang="en-US" smtClean="0"/>
              <a:t>3/19/14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430A486-BA2A-2E47-A275-38AA0032548B}" type="slidenum">
              <a:rPr lang="en-US" smtClean="0"/>
              <a:t>‹#›</a:t>
            </a:fld>
            <a:endParaRPr lang="en-US"/>
          </a:p>
        </p:txBody>
      </p:sp>
    </p:spTree>
    <p:extLst>
      <p:ext uri="{BB962C8B-B14F-4D97-AF65-F5344CB8AC3E}">
        <p14:creationId xmlns:p14="http://schemas.microsoft.com/office/powerpoint/2010/main" val="35122370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C57CEBD2-FFFD-7C4A-A67C-EE34262AD2DF}" type="datetimeFigureOut">
              <a:rPr lang="en-US" smtClean="0"/>
              <a:t>3/19/14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430A486-BA2A-2E47-A275-38AA0032548B}" type="slidenum">
              <a:rPr lang="en-US" smtClean="0"/>
              <a:t>‹#›</a:t>
            </a:fld>
            <a:endParaRPr lang="en-US"/>
          </a:p>
        </p:txBody>
      </p:sp>
    </p:spTree>
    <p:extLst>
      <p:ext uri="{BB962C8B-B14F-4D97-AF65-F5344CB8AC3E}">
        <p14:creationId xmlns:p14="http://schemas.microsoft.com/office/powerpoint/2010/main" val="21548337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C57CEBD2-FFFD-7C4A-A67C-EE34262AD2DF}" type="datetimeFigureOut">
              <a:rPr lang="en-US" smtClean="0"/>
              <a:t>3/19/14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430A486-BA2A-2E47-A275-38AA0032548B}" type="slidenum">
              <a:rPr lang="en-US" smtClean="0"/>
              <a:t>‹#›</a:t>
            </a:fld>
            <a:endParaRPr lang="en-US"/>
          </a:p>
        </p:txBody>
      </p:sp>
    </p:spTree>
    <p:extLst>
      <p:ext uri="{BB962C8B-B14F-4D97-AF65-F5344CB8AC3E}">
        <p14:creationId xmlns:p14="http://schemas.microsoft.com/office/powerpoint/2010/main" val="37596673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C57CEBD2-FFFD-7C4A-A67C-EE34262AD2DF}" type="datetimeFigureOut">
              <a:rPr lang="en-US" smtClean="0"/>
              <a:t>3/19/14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430A486-BA2A-2E47-A275-38AA0032548B}" type="slidenum">
              <a:rPr lang="en-US" smtClean="0"/>
              <a:t>‹#›</a:t>
            </a:fld>
            <a:endParaRPr lang="en-US"/>
          </a:p>
        </p:txBody>
      </p:sp>
    </p:spTree>
    <p:extLst>
      <p:ext uri="{BB962C8B-B14F-4D97-AF65-F5344CB8AC3E}">
        <p14:creationId xmlns:p14="http://schemas.microsoft.com/office/powerpoint/2010/main" val="6890900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57CEBD2-FFFD-7C4A-A67C-EE34262AD2DF}" type="datetimeFigureOut">
              <a:rPr lang="en-US" smtClean="0"/>
              <a:t>3/19/14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430A486-BA2A-2E47-A275-38AA0032548B}" type="slidenum">
              <a:rPr lang="en-US" smtClean="0"/>
              <a:t>‹#›</a:t>
            </a:fld>
            <a:endParaRPr lang="en-US"/>
          </a:p>
        </p:txBody>
      </p:sp>
    </p:spTree>
    <p:extLst>
      <p:ext uri="{BB962C8B-B14F-4D97-AF65-F5344CB8AC3E}">
        <p14:creationId xmlns:p14="http://schemas.microsoft.com/office/powerpoint/2010/main" val="9784283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57CEBD2-FFFD-7C4A-A67C-EE34262AD2DF}" type="datetimeFigureOut">
              <a:rPr lang="en-US" smtClean="0"/>
              <a:t>3/19/14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430A486-BA2A-2E47-A275-38AA0032548B}" type="slidenum">
              <a:rPr lang="en-US" smtClean="0"/>
              <a:t>‹#›</a:t>
            </a:fld>
            <a:endParaRPr lang="en-US"/>
          </a:p>
        </p:txBody>
      </p:sp>
    </p:spTree>
    <p:extLst>
      <p:ext uri="{BB962C8B-B14F-4D97-AF65-F5344CB8AC3E}">
        <p14:creationId xmlns:p14="http://schemas.microsoft.com/office/powerpoint/2010/main" val="4844371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57CEBD2-FFFD-7C4A-A67C-EE34262AD2DF}" type="datetimeFigureOut">
              <a:rPr lang="en-US" smtClean="0"/>
              <a:t>3/19/14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430A486-BA2A-2E47-A275-38AA0032548B}" type="slidenum">
              <a:rPr lang="en-US" smtClean="0"/>
              <a:t>‹#›</a:t>
            </a:fld>
            <a:endParaRPr lang="en-US"/>
          </a:p>
        </p:txBody>
      </p:sp>
    </p:spTree>
    <p:extLst>
      <p:ext uri="{BB962C8B-B14F-4D97-AF65-F5344CB8AC3E}">
        <p14:creationId xmlns:p14="http://schemas.microsoft.com/office/powerpoint/2010/main" val="223500725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57CEBD2-FFFD-7C4A-A67C-EE34262AD2DF}" type="datetimeFigureOut">
              <a:rPr lang="en-US" smtClean="0"/>
              <a:t>3/19/14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430A486-BA2A-2E47-A275-38AA0032548B}" type="slidenum">
              <a:rPr lang="en-US" smtClean="0"/>
              <a:t>‹#›</a:t>
            </a:fld>
            <a:endParaRPr lang="en-US"/>
          </a:p>
        </p:txBody>
      </p:sp>
    </p:spTree>
    <p:extLst>
      <p:ext uri="{BB962C8B-B14F-4D97-AF65-F5344CB8AC3E}">
        <p14:creationId xmlns:p14="http://schemas.microsoft.com/office/powerpoint/2010/main" val="36772052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chart" Target="../charts/chart1.xml"/><Relationship Id="rId6" Type="http://schemas.openxmlformats.org/officeDocument/2006/relationships/chart" Target="../charts/chart2.xml"/><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6.png"/></Relationships>
</file>

<file path=ppt/slides/_rels/slide15.xml.rels><?xml version="1.0" encoding="UTF-8" standalone="yes"?>
<Relationships xmlns="http://schemas.openxmlformats.org/package/2006/relationships"><Relationship Id="rId3" Type="http://schemas.openxmlformats.org/officeDocument/2006/relationships/chart" Target="../charts/chart3.xml"/><Relationship Id="rId4" Type="http://schemas.openxmlformats.org/officeDocument/2006/relationships/image" Target="../media/image17.png"/><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1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9.png"/></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20.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png"/><Relationship Id="rId3" Type="http://schemas.openxmlformats.org/officeDocument/2006/relationships/image" Target="../media/image22.png"/></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4" Type="http://schemas.openxmlformats.org/officeDocument/2006/relationships/image" Target="../media/image24.png"/><Relationship Id="rId5" Type="http://schemas.openxmlformats.org/officeDocument/2006/relationships/image" Target="../media/image25.png"/><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2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5.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jp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Timeline of Groucho-Dependent Gene Expression in the </a:t>
            </a:r>
            <a:r>
              <a:rPr lang="en-US" i="1" dirty="0" smtClean="0"/>
              <a:t>Drosophila </a:t>
            </a:r>
            <a:r>
              <a:rPr lang="en-US" dirty="0" smtClean="0"/>
              <a:t>Embryo</a:t>
            </a:r>
            <a:endParaRPr lang="en-US" dirty="0"/>
          </a:p>
        </p:txBody>
      </p:sp>
      <p:sp>
        <p:nvSpPr>
          <p:cNvPr id="3" name="Subtitle 2"/>
          <p:cNvSpPr>
            <a:spLocks noGrp="1"/>
          </p:cNvSpPr>
          <p:nvPr>
            <p:ph type="subTitle" idx="1"/>
          </p:nvPr>
        </p:nvSpPr>
        <p:spPr>
          <a:xfrm>
            <a:off x="1371600" y="3886199"/>
            <a:ext cx="6400800" cy="1862367"/>
          </a:xfrm>
        </p:spPr>
        <p:txBody>
          <a:bodyPr>
            <a:normAutofit fontScale="70000" lnSpcReduction="20000"/>
          </a:bodyPr>
          <a:lstStyle/>
          <a:p>
            <a:r>
              <a:rPr lang="en-US" dirty="0" smtClean="0"/>
              <a:t>Michael Chambers</a:t>
            </a:r>
          </a:p>
          <a:p>
            <a:endParaRPr lang="en-US" dirty="0" smtClean="0"/>
          </a:p>
          <a:p>
            <a:endParaRPr lang="en-US" dirty="0"/>
          </a:p>
          <a:p>
            <a:r>
              <a:rPr lang="en-US" dirty="0" smtClean="0"/>
              <a:t>Albert </a:t>
            </a:r>
            <a:r>
              <a:rPr lang="en-US" dirty="0" smtClean="0"/>
              <a:t>Courey Lab</a:t>
            </a:r>
          </a:p>
          <a:p>
            <a:r>
              <a:rPr lang="en-US" dirty="0" smtClean="0"/>
              <a:t>March 2014</a:t>
            </a:r>
            <a:endParaRPr lang="en-US" dirty="0"/>
          </a:p>
        </p:txBody>
      </p:sp>
    </p:spTree>
    <p:extLst>
      <p:ext uri="{BB962C8B-B14F-4D97-AF65-F5344CB8AC3E}">
        <p14:creationId xmlns:p14="http://schemas.microsoft.com/office/powerpoint/2010/main" val="63803267"/>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Screen Shot 2013-05-30 at 11.50.35 A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00704" y="5969000"/>
            <a:ext cx="1384300" cy="889000"/>
          </a:xfrm>
          <a:prstGeom prst="rect">
            <a:avLst/>
          </a:prstGeom>
        </p:spPr>
      </p:pic>
      <p:pic>
        <p:nvPicPr>
          <p:cNvPr id="4" name="Picture 3" descr="DEheatmap.png"/>
          <p:cNvPicPr>
            <a:picLocks noChangeAspect="1"/>
          </p:cNvPicPr>
          <p:nvPr/>
        </p:nvPicPr>
        <p:blipFill rotWithShape="1">
          <a:blip r:embed="rId4">
            <a:extLst>
              <a:ext uri="{28A0092B-C50C-407E-A947-70E740481C1C}">
                <a14:useLocalDpi xmlns:a14="http://schemas.microsoft.com/office/drawing/2010/main" val="0"/>
              </a:ext>
            </a:extLst>
          </a:blip>
          <a:srcRect b="9687"/>
          <a:stretch/>
        </p:blipFill>
        <p:spPr>
          <a:xfrm>
            <a:off x="4543347" y="272689"/>
            <a:ext cx="4120675" cy="5229912"/>
          </a:xfrm>
          <a:prstGeom prst="rect">
            <a:avLst/>
          </a:prstGeom>
        </p:spPr>
      </p:pic>
      <p:sp>
        <p:nvSpPr>
          <p:cNvPr id="5" name="TextBox 4"/>
          <p:cNvSpPr txBox="1"/>
          <p:nvPr/>
        </p:nvSpPr>
        <p:spPr>
          <a:xfrm rot="18904448">
            <a:off x="5786340" y="5711125"/>
            <a:ext cx="743262" cy="369332"/>
          </a:xfrm>
          <a:prstGeom prst="rect">
            <a:avLst/>
          </a:prstGeom>
          <a:noFill/>
        </p:spPr>
        <p:txBody>
          <a:bodyPr wrap="none" rtlCol="0">
            <a:spAutoFit/>
          </a:bodyPr>
          <a:lstStyle/>
          <a:p>
            <a:r>
              <a:rPr lang="en-US" dirty="0" smtClean="0"/>
              <a:t>0-2 </a:t>
            </a:r>
            <a:r>
              <a:rPr lang="en-US" dirty="0" err="1" smtClean="0"/>
              <a:t>hr</a:t>
            </a:r>
            <a:endParaRPr lang="en-US" dirty="0"/>
          </a:p>
        </p:txBody>
      </p:sp>
      <p:sp>
        <p:nvSpPr>
          <p:cNvPr id="6" name="TextBox 5"/>
          <p:cNvSpPr txBox="1"/>
          <p:nvPr/>
        </p:nvSpPr>
        <p:spPr>
          <a:xfrm rot="18904448">
            <a:off x="6725805" y="5711125"/>
            <a:ext cx="743262" cy="369332"/>
          </a:xfrm>
          <a:prstGeom prst="rect">
            <a:avLst/>
          </a:prstGeom>
          <a:noFill/>
        </p:spPr>
        <p:txBody>
          <a:bodyPr wrap="none" rtlCol="0">
            <a:spAutoFit/>
          </a:bodyPr>
          <a:lstStyle/>
          <a:p>
            <a:r>
              <a:rPr lang="en-US" dirty="0" smtClean="0"/>
              <a:t>2-7 </a:t>
            </a:r>
            <a:r>
              <a:rPr lang="en-US" dirty="0" err="1" smtClean="0"/>
              <a:t>hr</a:t>
            </a:r>
            <a:endParaRPr lang="en-US" dirty="0"/>
          </a:p>
        </p:txBody>
      </p:sp>
      <p:sp>
        <p:nvSpPr>
          <p:cNvPr id="7" name="TextBox 6"/>
          <p:cNvSpPr txBox="1"/>
          <p:nvPr/>
        </p:nvSpPr>
        <p:spPr>
          <a:xfrm rot="18904448">
            <a:off x="7707309" y="5697636"/>
            <a:ext cx="860257" cy="369332"/>
          </a:xfrm>
          <a:prstGeom prst="rect">
            <a:avLst/>
          </a:prstGeom>
          <a:noFill/>
        </p:spPr>
        <p:txBody>
          <a:bodyPr wrap="none" rtlCol="0">
            <a:spAutoFit/>
          </a:bodyPr>
          <a:lstStyle/>
          <a:p>
            <a:r>
              <a:rPr lang="en-US" dirty="0" smtClean="0"/>
              <a:t>7-12 </a:t>
            </a:r>
            <a:r>
              <a:rPr lang="en-US" dirty="0" err="1" smtClean="0"/>
              <a:t>hr</a:t>
            </a:r>
            <a:endParaRPr lang="en-US" dirty="0"/>
          </a:p>
        </p:txBody>
      </p:sp>
      <p:sp>
        <p:nvSpPr>
          <p:cNvPr id="8" name="Rectangle 7"/>
          <p:cNvSpPr/>
          <p:nvPr/>
        </p:nvSpPr>
        <p:spPr>
          <a:xfrm>
            <a:off x="4451712" y="205298"/>
            <a:ext cx="4120675" cy="1423272"/>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aphicFrame>
        <p:nvGraphicFramePr>
          <p:cNvPr id="9" name="Chart 8"/>
          <p:cNvGraphicFramePr>
            <a:graphicFrameLocks/>
          </p:cNvGraphicFramePr>
          <p:nvPr>
            <p:extLst>
              <p:ext uri="{D42A27DB-BD31-4B8C-83A1-F6EECF244321}">
                <p14:modId xmlns:p14="http://schemas.microsoft.com/office/powerpoint/2010/main" val="3468942303"/>
              </p:ext>
            </p:extLst>
          </p:nvPr>
        </p:nvGraphicFramePr>
        <p:xfrm>
          <a:off x="101600" y="3903502"/>
          <a:ext cx="4572000" cy="2743200"/>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0" name="Chart 9"/>
          <p:cNvGraphicFramePr>
            <a:graphicFrameLocks noGrp="1"/>
          </p:cNvGraphicFramePr>
          <p:nvPr>
            <p:extLst>
              <p:ext uri="{D42A27DB-BD31-4B8C-83A1-F6EECF244321}">
                <p14:modId xmlns:p14="http://schemas.microsoft.com/office/powerpoint/2010/main" val="1034120912"/>
              </p:ext>
            </p:extLst>
          </p:nvPr>
        </p:nvGraphicFramePr>
        <p:xfrm>
          <a:off x="149467" y="1082519"/>
          <a:ext cx="4302245" cy="2924013"/>
        </p:xfrm>
        <a:graphic>
          <a:graphicData uri="http://schemas.openxmlformats.org/drawingml/2006/chart">
            <c:chart xmlns:c="http://schemas.openxmlformats.org/drawingml/2006/chart" xmlns:r="http://schemas.openxmlformats.org/officeDocument/2006/relationships" r:id="rId6"/>
          </a:graphicData>
        </a:graphic>
      </p:graphicFrame>
      <p:sp>
        <p:nvSpPr>
          <p:cNvPr id="2" name="Title 1"/>
          <p:cNvSpPr>
            <a:spLocks noGrp="1"/>
          </p:cNvSpPr>
          <p:nvPr>
            <p:ph type="title"/>
          </p:nvPr>
        </p:nvSpPr>
        <p:spPr>
          <a:xfrm>
            <a:off x="457200" y="454819"/>
            <a:ext cx="7975600" cy="360362"/>
          </a:xfrm>
        </p:spPr>
        <p:txBody>
          <a:bodyPr>
            <a:normAutofit fontScale="90000"/>
          </a:bodyPr>
          <a:lstStyle/>
          <a:p>
            <a:r>
              <a:rPr lang="en-US" sz="3200" dirty="0" err="1" smtClean="0"/>
              <a:t>Gro</a:t>
            </a:r>
            <a:r>
              <a:rPr lang="en-US" sz="3200" dirty="0" smtClean="0"/>
              <a:t> regulates numerous genes throughout early development</a:t>
            </a:r>
            <a:endParaRPr lang="en-US" sz="3200" dirty="0"/>
          </a:p>
        </p:txBody>
      </p:sp>
    </p:spTree>
    <p:extLst>
      <p:ext uri="{BB962C8B-B14F-4D97-AF65-F5344CB8AC3E}">
        <p14:creationId xmlns:p14="http://schemas.microsoft.com/office/powerpoint/2010/main" val="1749546074"/>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dirty="0" smtClean="0"/>
              <a:t>Overexpression lines show similar patterns of differentially expressed genes</a:t>
            </a:r>
            <a:endParaRPr lang="en-US" sz="2800" dirty="0"/>
          </a:p>
        </p:txBody>
      </p:sp>
      <p:pic>
        <p:nvPicPr>
          <p:cNvPr id="5" name="Picture 4" descr="deseq_violin.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30476" y="628952"/>
            <a:ext cx="6858000" cy="6858000"/>
          </a:xfrm>
          <a:prstGeom prst="rect">
            <a:avLst/>
          </a:prstGeom>
        </p:spPr>
      </p:pic>
    </p:spTree>
    <p:extLst>
      <p:ext uri="{BB962C8B-B14F-4D97-AF65-F5344CB8AC3E}">
        <p14:creationId xmlns:p14="http://schemas.microsoft.com/office/powerpoint/2010/main" val="464760381"/>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dirty="0" smtClean="0"/>
              <a:t>The differential expression of </a:t>
            </a:r>
            <a:r>
              <a:rPr lang="en-US" sz="2800" dirty="0" err="1" smtClean="0"/>
              <a:t>Gro</a:t>
            </a:r>
            <a:r>
              <a:rPr lang="en-US" sz="2800" dirty="0" smtClean="0"/>
              <a:t> targets is largely in agreement with RT-PCR data</a:t>
            </a:r>
            <a:endParaRPr lang="en-US" sz="2800" dirty="0"/>
          </a:p>
        </p:txBody>
      </p:sp>
      <p:sp>
        <p:nvSpPr>
          <p:cNvPr id="3" name="Content Placeholder 2"/>
          <p:cNvSpPr>
            <a:spLocks noGrp="1"/>
          </p:cNvSpPr>
          <p:nvPr>
            <p:ph idx="1"/>
          </p:nvPr>
        </p:nvSpPr>
        <p:spPr/>
        <p:txBody>
          <a:bodyPr/>
          <a:lstStyle/>
          <a:p>
            <a:endParaRPr lang="en-US"/>
          </a:p>
        </p:txBody>
      </p:sp>
      <p:pic>
        <p:nvPicPr>
          <p:cNvPr id="4" name="Picture 3" descr="first_time_points.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417638"/>
            <a:ext cx="9144000" cy="4755287"/>
          </a:xfrm>
          <a:prstGeom prst="rect">
            <a:avLst/>
          </a:prstGeom>
        </p:spPr>
      </p:pic>
    </p:spTree>
    <p:extLst>
      <p:ext uri="{BB962C8B-B14F-4D97-AF65-F5344CB8AC3E}">
        <p14:creationId xmlns:p14="http://schemas.microsoft.com/office/powerpoint/2010/main" val="2505372856"/>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dirty="0" smtClean="0"/>
              <a:t>Loss-of-function leads to perturbed gene expression of </a:t>
            </a:r>
            <a:r>
              <a:rPr lang="en-US" sz="2800" dirty="0" err="1" smtClean="0"/>
              <a:t>Gro</a:t>
            </a:r>
            <a:r>
              <a:rPr lang="en-US" sz="2800" dirty="0" smtClean="0"/>
              <a:t> targets at all </a:t>
            </a:r>
            <a:r>
              <a:rPr lang="en-US" sz="2800" dirty="0" err="1" smtClean="0"/>
              <a:t>timepoints</a:t>
            </a:r>
            <a:endParaRPr lang="en-US" sz="2800" dirty="0"/>
          </a:p>
        </p:txBody>
      </p:sp>
      <p:sp>
        <p:nvSpPr>
          <p:cNvPr id="3" name="Content Placeholder 2"/>
          <p:cNvSpPr>
            <a:spLocks noGrp="1"/>
          </p:cNvSpPr>
          <p:nvPr>
            <p:ph idx="1"/>
          </p:nvPr>
        </p:nvSpPr>
        <p:spPr/>
        <p:txBody>
          <a:bodyPr/>
          <a:lstStyle/>
          <a:p>
            <a:endParaRPr lang="en-US"/>
          </a:p>
        </p:txBody>
      </p:sp>
      <p:pic>
        <p:nvPicPr>
          <p:cNvPr id="4" name="Picture 3" descr="dgro_only_known_targets.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33983" y="1467086"/>
            <a:ext cx="7792650" cy="5195100"/>
          </a:xfrm>
          <a:prstGeom prst="rect">
            <a:avLst/>
          </a:prstGeom>
        </p:spPr>
      </p:pic>
    </p:spTree>
    <p:extLst>
      <p:ext uri="{BB962C8B-B14F-4D97-AF65-F5344CB8AC3E}">
        <p14:creationId xmlns:p14="http://schemas.microsoft.com/office/powerpoint/2010/main" val="3578910837"/>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Screen Shot 2013-05-30 at 11.51.01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4900" y="1417638"/>
            <a:ext cx="7330297" cy="4948134"/>
          </a:xfrm>
          <a:prstGeom prst="rect">
            <a:avLst/>
          </a:prstGeom>
        </p:spPr>
      </p:pic>
      <p:sp>
        <p:nvSpPr>
          <p:cNvPr id="2" name="Title 1"/>
          <p:cNvSpPr>
            <a:spLocks noGrp="1"/>
          </p:cNvSpPr>
          <p:nvPr>
            <p:ph type="title"/>
          </p:nvPr>
        </p:nvSpPr>
        <p:spPr/>
        <p:txBody>
          <a:bodyPr>
            <a:normAutofit/>
          </a:bodyPr>
          <a:lstStyle/>
          <a:p>
            <a:r>
              <a:rPr lang="en-US" sz="3200" dirty="0" smtClean="0"/>
              <a:t>A significant number of repressed genes are associated with known </a:t>
            </a:r>
            <a:r>
              <a:rPr lang="en-US" sz="3200" dirty="0" err="1" smtClean="0"/>
              <a:t>Gro</a:t>
            </a:r>
            <a:r>
              <a:rPr lang="en-US" sz="3200" dirty="0" smtClean="0"/>
              <a:t> </a:t>
            </a:r>
            <a:r>
              <a:rPr lang="en-US" sz="3200" dirty="0" err="1" smtClean="0"/>
              <a:t>interactors</a:t>
            </a:r>
            <a:endParaRPr lang="en-US" sz="3200" dirty="0"/>
          </a:p>
        </p:txBody>
      </p:sp>
      <p:cxnSp>
        <p:nvCxnSpPr>
          <p:cNvPr id="6" name="Straight Connector 5"/>
          <p:cNvCxnSpPr/>
          <p:nvPr/>
        </p:nvCxnSpPr>
        <p:spPr>
          <a:xfrm flipV="1">
            <a:off x="4546600" y="1524000"/>
            <a:ext cx="0" cy="4797258"/>
          </a:xfrm>
          <a:prstGeom prst="line">
            <a:avLst/>
          </a:prstGeom>
          <a:ln>
            <a:prstDash val="dot"/>
          </a:ln>
        </p:spPr>
        <p:style>
          <a:lnRef idx="2">
            <a:schemeClr val="accent1"/>
          </a:lnRef>
          <a:fillRef idx="0">
            <a:schemeClr val="accent1"/>
          </a:fillRef>
          <a:effectRef idx="1">
            <a:schemeClr val="accent1"/>
          </a:effectRef>
          <a:fontRef idx="minor">
            <a:schemeClr val="tx1"/>
          </a:fontRef>
        </p:style>
      </p:cxnSp>
      <p:sp>
        <p:nvSpPr>
          <p:cNvPr id="7" name="TextBox 6"/>
          <p:cNvSpPr txBox="1"/>
          <p:nvPr/>
        </p:nvSpPr>
        <p:spPr>
          <a:xfrm>
            <a:off x="2717800" y="6321258"/>
            <a:ext cx="782711" cy="369332"/>
          </a:xfrm>
          <a:prstGeom prst="rect">
            <a:avLst/>
          </a:prstGeom>
          <a:noFill/>
        </p:spPr>
        <p:txBody>
          <a:bodyPr wrap="none" rtlCol="0">
            <a:spAutoFit/>
          </a:bodyPr>
          <a:lstStyle/>
          <a:p>
            <a:r>
              <a:rPr lang="en-US" dirty="0" smtClean="0"/>
              <a:t>Dorsal</a:t>
            </a:r>
            <a:endParaRPr lang="en-US" dirty="0"/>
          </a:p>
        </p:txBody>
      </p:sp>
      <p:sp>
        <p:nvSpPr>
          <p:cNvPr id="8" name="TextBox 7"/>
          <p:cNvSpPr txBox="1"/>
          <p:nvPr/>
        </p:nvSpPr>
        <p:spPr>
          <a:xfrm>
            <a:off x="5257800" y="6321258"/>
            <a:ext cx="1521195" cy="369332"/>
          </a:xfrm>
          <a:prstGeom prst="rect">
            <a:avLst/>
          </a:prstGeom>
          <a:noFill/>
        </p:spPr>
        <p:txBody>
          <a:bodyPr wrap="none" rtlCol="0">
            <a:spAutoFit/>
          </a:bodyPr>
          <a:lstStyle/>
          <a:p>
            <a:r>
              <a:rPr lang="en-US" dirty="0" smtClean="0"/>
              <a:t>Rpd3 (HDAC1)</a:t>
            </a:r>
            <a:endParaRPr lang="en-US" dirty="0"/>
          </a:p>
        </p:txBody>
      </p:sp>
      <p:sp>
        <p:nvSpPr>
          <p:cNvPr id="11" name="TextBox 10"/>
          <p:cNvSpPr txBox="1"/>
          <p:nvPr/>
        </p:nvSpPr>
        <p:spPr>
          <a:xfrm>
            <a:off x="7239000" y="6324600"/>
            <a:ext cx="1526805" cy="307777"/>
          </a:xfrm>
          <a:prstGeom prst="rect">
            <a:avLst/>
          </a:prstGeom>
          <a:noFill/>
        </p:spPr>
        <p:txBody>
          <a:bodyPr wrap="none" rtlCol="0">
            <a:spAutoFit/>
          </a:bodyPr>
          <a:lstStyle/>
          <a:p>
            <a:r>
              <a:rPr lang="en-US" sz="1400" dirty="0" smtClean="0"/>
              <a:t>* p-value ≤ 0.0005</a:t>
            </a:r>
            <a:endParaRPr lang="en-US" sz="1400" dirty="0"/>
          </a:p>
        </p:txBody>
      </p:sp>
    </p:spTree>
    <p:extLst>
      <p:ext uri="{BB962C8B-B14F-4D97-AF65-F5344CB8AC3E}">
        <p14:creationId xmlns:p14="http://schemas.microsoft.com/office/powerpoint/2010/main" val="1589978724"/>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Repressed </a:t>
            </a:r>
            <a:r>
              <a:rPr lang="en-US" dirty="0" smtClean="0"/>
              <a:t>genes significantly correlate with </a:t>
            </a:r>
            <a:r>
              <a:rPr lang="en-US" dirty="0" err="1" smtClean="0"/>
              <a:t>Gro</a:t>
            </a:r>
            <a:r>
              <a:rPr lang="en-US" dirty="0" smtClean="0"/>
              <a:t> bound </a:t>
            </a:r>
            <a:r>
              <a:rPr lang="en-US" dirty="0" smtClean="0"/>
              <a:t>genes at all </a:t>
            </a:r>
            <a:r>
              <a:rPr lang="en-US" dirty="0" err="1" smtClean="0"/>
              <a:t>timepoints</a:t>
            </a:r>
            <a:endParaRPr lang="en-US" dirty="0"/>
          </a:p>
        </p:txBody>
      </p:sp>
      <p:graphicFrame>
        <p:nvGraphicFramePr>
          <p:cNvPr id="5" name="Chart 4"/>
          <p:cNvGraphicFramePr>
            <a:graphicFrameLocks noGrp="1"/>
          </p:cNvGraphicFramePr>
          <p:nvPr>
            <p:extLst>
              <p:ext uri="{D42A27DB-BD31-4B8C-83A1-F6EECF244321}">
                <p14:modId xmlns:p14="http://schemas.microsoft.com/office/powerpoint/2010/main" val="3775871723"/>
              </p:ext>
            </p:extLst>
          </p:nvPr>
        </p:nvGraphicFramePr>
        <p:xfrm>
          <a:off x="457200" y="1358273"/>
          <a:ext cx="8458200" cy="3986149"/>
        </p:xfrm>
        <a:graphic>
          <a:graphicData uri="http://schemas.openxmlformats.org/drawingml/2006/chart">
            <c:chart xmlns:c="http://schemas.openxmlformats.org/drawingml/2006/chart" xmlns:r="http://schemas.openxmlformats.org/officeDocument/2006/relationships" r:id="rId3"/>
          </a:graphicData>
        </a:graphic>
      </p:graphicFrame>
      <p:pic>
        <p:nvPicPr>
          <p:cNvPr id="6" name="Picture 5" descr="Screen Shot 2013-05-30 at 11.46.36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4500" y="5344422"/>
            <a:ext cx="7924800" cy="1211434"/>
          </a:xfrm>
          <a:prstGeom prst="rect">
            <a:avLst/>
          </a:prstGeom>
        </p:spPr>
      </p:pic>
    </p:spTree>
    <p:extLst>
      <p:ext uri="{BB962C8B-B14F-4D97-AF65-F5344CB8AC3E}">
        <p14:creationId xmlns:p14="http://schemas.microsoft.com/office/powerpoint/2010/main" val="1564542993"/>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dirty="0" smtClean="0"/>
              <a:t>A significant number of genes repressed upon Groucho overexpression are bound by Groucho </a:t>
            </a:r>
            <a:endParaRPr lang="en-US" sz="2800" dirty="0"/>
          </a:p>
        </p:txBody>
      </p:sp>
      <p:pic>
        <p:nvPicPr>
          <p:cNvPr id="7" name="Picture 6" descr="Screen Shot 2014-03-20 at 12.23.04 A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28580" y="1417638"/>
            <a:ext cx="5293012" cy="5285619"/>
          </a:xfrm>
          <a:prstGeom prst="rect">
            <a:avLst/>
          </a:prstGeom>
        </p:spPr>
      </p:pic>
      <p:sp>
        <p:nvSpPr>
          <p:cNvPr id="5" name="TextBox 4"/>
          <p:cNvSpPr txBox="1"/>
          <p:nvPr/>
        </p:nvSpPr>
        <p:spPr>
          <a:xfrm>
            <a:off x="5909847" y="5471139"/>
            <a:ext cx="1676285" cy="369332"/>
          </a:xfrm>
          <a:prstGeom prst="rect">
            <a:avLst/>
          </a:prstGeom>
          <a:noFill/>
        </p:spPr>
        <p:txBody>
          <a:bodyPr wrap="none" rtlCol="0">
            <a:spAutoFit/>
          </a:bodyPr>
          <a:lstStyle/>
          <a:p>
            <a:r>
              <a:rPr lang="en-US" dirty="0" smtClean="0"/>
              <a:t>* p-value ≤ 0.01</a:t>
            </a:r>
            <a:endParaRPr lang="en-US" dirty="0"/>
          </a:p>
        </p:txBody>
      </p:sp>
    </p:spTree>
    <p:extLst>
      <p:ext uri="{BB962C8B-B14F-4D97-AF65-F5344CB8AC3E}">
        <p14:creationId xmlns:p14="http://schemas.microsoft.com/office/powerpoint/2010/main" val="2334585687"/>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dirty="0" err="1" smtClean="0"/>
              <a:t>Gro</a:t>
            </a:r>
            <a:r>
              <a:rPr lang="en-US" sz="2800" dirty="0" smtClean="0"/>
              <a:t> repression targets are enriched for genes involved in differentiation and neurogenesis</a:t>
            </a:r>
            <a:endParaRPr lang="en-US" sz="2800" dirty="0"/>
          </a:p>
        </p:txBody>
      </p:sp>
      <p:sp>
        <p:nvSpPr>
          <p:cNvPr id="3" name="Content Placeholder 2"/>
          <p:cNvSpPr>
            <a:spLocks noGrp="1"/>
          </p:cNvSpPr>
          <p:nvPr>
            <p:ph idx="1"/>
          </p:nvPr>
        </p:nvSpPr>
        <p:spPr/>
        <p:txBody>
          <a:bodyPr/>
          <a:lstStyle/>
          <a:p>
            <a:endParaRPr lang="en-US"/>
          </a:p>
        </p:txBody>
      </p:sp>
      <p:pic>
        <p:nvPicPr>
          <p:cNvPr id="4" name="Picture 3" descr="Screen Shot 2014-03-19 at 12.53.15 PM.png"/>
          <p:cNvPicPr>
            <a:picLocks noChangeAspect="1"/>
          </p:cNvPicPr>
          <p:nvPr/>
        </p:nvPicPr>
        <p:blipFill rotWithShape="1">
          <a:blip r:embed="rId3">
            <a:extLst>
              <a:ext uri="{28A0092B-C50C-407E-A947-70E740481C1C}">
                <a14:useLocalDpi xmlns:a14="http://schemas.microsoft.com/office/drawing/2010/main" val="0"/>
              </a:ext>
            </a:extLst>
          </a:blip>
          <a:srcRect t="6316"/>
          <a:stretch/>
        </p:blipFill>
        <p:spPr>
          <a:xfrm>
            <a:off x="203938" y="1417638"/>
            <a:ext cx="8686062" cy="4663938"/>
          </a:xfrm>
          <a:prstGeom prst="rect">
            <a:avLst/>
          </a:prstGeom>
        </p:spPr>
      </p:pic>
    </p:spTree>
    <p:extLst>
      <p:ext uri="{BB962C8B-B14F-4D97-AF65-F5344CB8AC3E}">
        <p14:creationId xmlns:p14="http://schemas.microsoft.com/office/powerpoint/2010/main" val="3662151857"/>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3200" dirty="0" smtClean="0"/>
              <a:t>Genomic scale analysis will provide significant insight into </a:t>
            </a:r>
            <a:r>
              <a:rPr lang="en-US" sz="3200" dirty="0" err="1" smtClean="0"/>
              <a:t>Gro’s</a:t>
            </a:r>
            <a:r>
              <a:rPr lang="en-US" sz="3200" dirty="0" smtClean="0"/>
              <a:t> functions in early fly development</a:t>
            </a:r>
            <a:endParaRPr lang="en-US" sz="3200" dirty="0"/>
          </a:p>
        </p:txBody>
      </p:sp>
      <p:cxnSp>
        <p:nvCxnSpPr>
          <p:cNvPr id="12" name="Straight Arrow Connector 11"/>
          <p:cNvCxnSpPr/>
          <p:nvPr/>
        </p:nvCxnSpPr>
        <p:spPr>
          <a:xfrm>
            <a:off x="762000" y="3235641"/>
            <a:ext cx="2662767"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V="1">
            <a:off x="1607104" y="3091179"/>
            <a:ext cx="0" cy="292100"/>
          </a:xfrm>
          <a:prstGeom prst="line">
            <a:avLst/>
          </a:prstGeom>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V="1">
            <a:off x="2321126" y="3091179"/>
            <a:ext cx="0" cy="292100"/>
          </a:xfrm>
          <a:prstGeom prst="line">
            <a:avLst/>
          </a:prstGeom>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V="1">
            <a:off x="3035148" y="3091179"/>
            <a:ext cx="0" cy="292100"/>
          </a:xfrm>
          <a:prstGeom prst="line">
            <a:avLst/>
          </a:prstGeom>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1219200" y="3505200"/>
            <a:ext cx="3479800" cy="1358900"/>
          </a:xfrm>
          <a:prstGeom prst="line">
            <a:avLst/>
          </a:prstGeom>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a:off x="1905000" y="3505200"/>
            <a:ext cx="2794000" cy="1358900"/>
          </a:xfrm>
          <a:prstGeom prst="line">
            <a:avLst/>
          </a:prstGeom>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p:nvCxnSpPr>
        <p:spPr>
          <a:xfrm>
            <a:off x="2667000" y="3505200"/>
            <a:ext cx="2032000" cy="1358900"/>
          </a:xfrm>
          <a:prstGeom prst="line">
            <a:avLst/>
          </a:prstGeom>
        </p:spPr>
        <p:style>
          <a:lnRef idx="2">
            <a:schemeClr val="accent1"/>
          </a:lnRef>
          <a:fillRef idx="0">
            <a:schemeClr val="accent1"/>
          </a:fillRef>
          <a:effectRef idx="1">
            <a:schemeClr val="accent1"/>
          </a:effectRef>
          <a:fontRef idx="minor">
            <a:schemeClr val="tx1"/>
          </a:fontRef>
        </p:style>
      </p:cxnSp>
      <p:sp>
        <p:nvSpPr>
          <p:cNvPr id="28" name="Rectangle 27"/>
          <p:cNvSpPr/>
          <p:nvPr/>
        </p:nvSpPr>
        <p:spPr>
          <a:xfrm>
            <a:off x="2743200" y="4978400"/>
            <a:ext cx="1202267" cy="3048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RNA-seq</a:t>
            </a:r>
            <a:endParaRPr lang="en-US" dirty="0"/>
          </a:p>
        </p:txBody>
      </p:sp>
      <p:sp>
        <p:nvSpPr>
          <p:cNvPr id="29" name="Rectangle 28"/>
          <p:cNvSpPr/>
          <p:nvPr/>
        </p:nvSpPr>
        <p:spPr>
          <a:xfrm>
            <a:off x="3996267" y="4978400"/>
            <a:ext cx="1363133" cy="3048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Nascent-seq</a:t>
            </a:r>
            <a:endParaRPr lang="en-US" dirty="0"/>
          </a:p>
        </p:txBody>
      </p:sp>
      <p:sp>
        <p:nvSpPr>
          <p:cNvPr id="30" name="Rectangle 29"/>
          <p:cNvSpPr/>
          <p:nvPr/>
        </p:nvSpPr>
        <p:spPr>
          <a:xfrm>
            <a:off x="5405967" y="4978400"/>
            <a:ext cx="1202267" cy="3048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Chip-seq</a:t>
            </a:r>
            <a:endParaRPr lang="en-US" dirty="0"/>
          </a:p>
        </p:txBody>
      </p:sp>
      <p:sp>
        <p:nvSpPr>
          <p:cNvPr id="31" name="Rectangle 30"/>
          <p:cNvSpPr/>
          <p:nvPr/>
        </p:nvSpPr>
        <p:spPr>
          <a:xfrm>
            <a:off x="2743200" y="5283200"/>
            <a:ext cx="1202267" cy="5080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t>mRNA accumulation</a:t>
            </a:r>
            <a:endParaRPr lang="en-US" sz="1400" dirty="0"/>
          </a:p>
        </p:txBody>
      </p:sp>
      <p:sp>
        <p:nvSpPr>
          <p:cNvPr id="32" name="Rectangle 31"/>
          <p:cNvSpPr/>
          <p:nvPr/>
        </p:nvSpPr>
        <p:spPr>
          <a:xfrm>
            <a:off x="3996267" y="5283200"/>
            <a:ext cx="1363133" cy="5080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mRNA transcription rate</a:t>
            </a:r>
            <a:endParaRPr lang="en-US" sz="1200" dirty="0"/>
          </a:p>
        </p:txBody>
      </p:sp>
      <p:sp>
        <p:nvSpPr>
          <p:cNvPr id="33" name="Rectangle 32"/>
          <p:cNvSpPr/>
          <p:nvPr/>
        </p:nvSpPr>
        <p:spPr>
          <a:xfrm>
            <a:off x="5405967" y="5283200"/>
            <a:ext cx="1202267" cy="5080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t>Groucho binding</a:t>
            </a:r>
            <a:endParaRPr lang="en-US" sz="1400" dirty="0"/>
          </a:p>
        </p:txBody>
      </p:sp>
      <p:sp>
        <p:nvSpPr>
          <p:cNvPr id="37" name="Freeform 36"/>
          <p:cNvSpPr/>
          <p:nvPr/>
        </p:nvSpPr>
        <p:spPr>
          <a:xfrm>
            <a:off x="1735289" y="1706016"/>
            <a:ext cx="830112" cy="370195"/>
          </a:xfrm>
          <a:custGeom>
            <a:avLst/>
            <a:gdLst>
              <a:gd name="connsiteX0" fmla="*/ 443484 w 3343759"/>
              <a:gd name="connsiteY0" fmla="*/ 105577 h 919649"/>
              <a:gd name="connsiteX1" fmla="*/ 3313684 w 3343759"/>
              <a:gd name="connsiteY1" fmla="*/ 54777 h 919649"/>
              <a:gd name="connsiteX2" fmla="*/ 1840484 w 3343759"/>
              <a:gd name="connsiteY2" fmla="*/ 918377 h 919649"/>
              <a:gd name="connsiteX3" fmla="*/ 151384 w 3343759"/>
              <a:gd name="connsiteY3" fmla="*/ 245277 h 919649"/>
              <a:gd name="connsiteX4" fmla="*/ 443484 w 3343759"/>
              <a:gd name="connsiteY4" fmla="*/ 105577 h 919649"/>
              <a:gd name="connsiteX0" fmla="*/ 299625 w 3199900"/>
              <a:gd name="connsiteY0" fmla="*/ 121485 h 938774"/>
              <a:gd name="connsiteX1" fmla="*/ 3169825 w 3199900"/>
              <a:gd name="connsiteY1" fmla="*/ 70685 h 938774"/>
              <a:gd name="connsiteX2" fmla="*/ 1696625 w 3199900"/>
              <a:gd name="connsiteY2" fmla="*/ 934285 h 938774"/>
              <a:gd name="connsiteX3" fmla="*/ 248825 w 3199900"/>
              <a:gd name="connsiteY3" fmla="*/ 690230 h 938774"/>
              <a:gd name="connsiteX4" fmla="*/ 299625 w 3199900"/>
              <a:gd name="connsiteY4" fmla="*/ 121485 h 938774"/>
              <a:gd name="connsiteX0" fmla="*/ 296177 w 3146808"/>
              <a:gd name="connsiteY0" fmla="*/ 4048 h 821337"/>
              <a:gd name="connsiteX1" fmla="*/ 3115577 w 3146808"/>
              <a:gd name="connsiteY1" fmla="*/ 343288 h 821337"/>
              <a:gd name="connsiteX2" fmla="*/ 1693177 w 3146808"/>
              <a:gd name="connsiteY2" fmla="*/ 816848 h 821337"/>
              <a:gd name="connsiteX3" fmla="*/ 245377 w 3146808"/>
              <a:gd name="connsiteY3" fmla="*/ 572793 h 821337"/>
              <a:gd name="connsiteX4" fmla="*/ 296177 w 3146808"/>
              <a:gd name="connsiteY4" fmla="*/ 4048 h 821337"/>
              <a:gd name="connsiteX0" fmla="*/ 290170 w 3054150"/>
              <a:gd name="connsiteY0" fmla="*/ 22177 h 839466"/>
              <a:gd name="connsiteX1" fmla="*/ 3020670 w 3054150"/>
              <a:gd name="connsiteY1" fmla="*/ 185899 h 839466"/>
              <a:gd name="connsiteX2" fmla="*/ 1687170 w 3054150"/>
              <a:gd name="connsiteY2" fmla="*/ 834977 h 839466"/>
              <a:gd name="connsiteX3" fmla="*/ 239370 w 3054150"/>
              <a:gd name="connsiteY3" fmla="*/ 590922 h 839466"/>
              <a:gd name="connsiteX4" fmla="*/ 290170 w 3054150"/>
              <a:gd name="connsiteY4" fmla="*/ 22177 h 839466"/>
              <a:gd name="connsiteX0" fmla="*/ 290170 w 3163476"/>
              <a:gd name="connsiteY0" fmla="*/ 19117 h 831929"/>
              <a:gd name="connsiteX1" fmla="*/ 3020670 w 3163476"/>
              <a:gd name="connsiteY1" fmla="*/ 182839 h 831929"/>
              <a:gd name="connsiteX2" fmla="*/ 2665069 w 3163476"/>
              <a:gd name="connsiteY2" fmla="*/ 657671 h 831929"/>
              <a:gd name="connsiteX3" fmla="*/ 1687170 w 3163476"/>
              <a:gd name="connsiteY3" fmla="*/ 831917 h 831929"/>
              <a:gd name="connsiteX4" fmla="*/ 239370 w 3163476"/>
              <a:gd name="connsiteY4" fmla="*/ 587862 h 831929"/>
              <a:gd name="connsiteX5" fmla="*/ 290170 w 3163476"/>
              <a:gd name="connsiteY5" fmla="*/ 19117 h 831929"/>
              <a:gd name="connsiteX0" fmla="*/ 269029 w 2903676"/>
              <a:gd name="connsiteY0" fmla="*/ 51806 h 864618"/>
              <a:gd name="connsiteX1" fmla="*/ 2682029 w 2903676"/>
              <a:gd name="connsiteY1" fmla="*/ 98516 h 864618"/>
              <a:gd name="connsiteX2" fmla="*/ 2643928 w 2903676"/>
              <a:gd name="connsiteY2" fmla="*/ 690360 h 864618"/>
              <a:gd name="connsiteX3" fmla="*/ 1666029 w 2903676"/>
              <a:gd name="connsiteY3" fmla="*/ 864606 h 864618"/>
              <a:gd name="connsiteX4" fmla="*/ 218229 w 2903676"/>
              <a:gd name="connsiteY4" fmla="*/ 620551 h 864618"/>
              <a:gd name="connsiteX5" fmla="*/ 269029 w 2903676"/>
              <a:gd name="connsiteY5" fmla="*/ 51806 h 864618"/>
              <a:gd name="connsiteX0" fmla="*/ 220509 w 2855156"/>
              <a:gd name="connsiteY0" fmla="*/ 51806 h 864618"/>
              <a:gd name="connsiteX1" fmla="*/ 2633509 w 2855156"/>
              <a:gd name="connsiteY1" fmla="*/ 98516 h 864618"/>
              <a:gd name="connsiteX2" fmla="*/ 2595408 w 2855156"/>
              <a:gd name="connsiteY2" fmla="*/ 690360 h 864618"/>
              <a:gd name="connsiteX3" fmla="*/ 1617509 w 2855156"/>
              <a:gd name="connsiteY3" fmla="*/ 864606 h 864618"/>
              <a:gd name="connsiteX4" fmla="*/ 271309 w 2855156"/>
              <a:gd name="connsiteY4" fmla="*/ 620551 h 864618"/>
              <a:gd name="connsiteX5" fmla="*/ 220509 w 2855156"/>
              <a:gd name="connsiteY5" fmla="*/ 51806 h 864618"/>
              <a:gd name="connsiteX0" fmla="*/ 220509 w 2829298"/>
              <a:gd name="connsiteY0" fmla="*/ 50393 h 863205"/>
              <a:gd name="connsiteX1" fmla="*/ 2633509 w 2829298"/>
              <a:gd name="connsiteY1" fmla="*/ 97103 h 863205"/>
              <a:gd name="connsiteX2" fmla="*/ 2531908 w 2829298"/>
              <a:gd name="connsiteY2" fmla="*/ 659694 h 863205"/>
              <a:gd name="connsiteX3" fmla="*/ 1617509 w 2829298"/>
              <a:gd name="connsiteY3" fmla="*/ 863193 h 863205"/>
              <a:gd name="connsiteX4" fmla="*/ 271309 w 2829298"/>
              <a:gd name="connsiteY4" fmla="*/ 619138 h 863205"/>
              <a:gd name="connsiteX5" fmla="*/ 220509 w 2829298"/>
              <a:gd name="connsiteY5" fmla="*/ 50393 h 863205"/>
              <a:gd name="connsiteX0" fmla="*/ 229621 w 2932164"/>
              <a:gd name="connsiteY0" fmla="*/ 50393 h 863205"/>
              <a:gd name="connsiteX1" fmla="*/ 2769621 w 2932164"/>
              <a:gd name="connsiteY1" fmla="*/ 97103 h 863205"/>
              <a:gd name="connsiteX2" fmla="*/ 2541020 w 2932164"/>
              <a:gd name="connsiteY2" fmla="*/ 659694 h 863205"/>
              <a:gd name="connsiteX3" fmla="*/ 1626621 w 2932164"/>
              <a:gd name="connsiteY3" fmla="*/ 863193 h 863205"/>
              <a:gd name="connsiteX4" fmla="*/ 280421 w 2932164"/>
              <a:gd name="connsiteY4" fmla="*/ 619138 h 863205"/>
              <a:gd name="connsiteX5" fmla="*/ 229621 w 2932164"/>
              <a:gd name="connsiteY5" fmla="*/ 50393 h 863205"/>
              <a:gd name="connsiteX0" fmla="*/ 208960 w 2911503"/>
              <a:gd name="connsiteY0" fmla="*/ 48286 h 861095"/>
              <a:gd name="connsiteX1" fmla="*/ 2748960 w 2911503"/>
              <a:gd name="connsiteY1" fmla="*/ 94996 h 861095"/>
              <a:gd name="connsiteX2" fmla="*/ 2520359 w 2911503"/>
              <a:gd name="connsiteY2" fmla="*/ 657587 h 861095"/>
              <a:gd name="connsiteX3" fmla="*/ 1605960 w 2911503"/>
              <a:gd name="connsiteY3" fmla="*/ 861086 h 861095"/>
              <a:gd name="connsiteX4" fmla="*/ 310560 w 2911503"/>
              <a:gd name="connsiteY4" fmla="*/ 587778 h 861095"/>
              <a:gd name="connsiteX5" fmla="*/ 208960 w 2911503"/>
              <a:gd name="connsiteY5" fmla="*/ 48286 h 861095"/>
              <a:gd name="connsiteX0" fmla="*/ 208960 w 2979708"/>
              <a:gd name="connsiteY0" fmla="*/ 50197 h 863006"/>
              <a:gd name="connsiteX1" fmla="*/ 2748960 w 2979708"/>
              <a:gd name="connsiteY1" fmla="*/ 96907 h 863006"/>
              <a:gd name="connsiteX2" fmla="*/ 2710859 w 2979708"/>
              <a:gd name="connsiteY2" fmla="*/ 698502 h 863006"/>
              <a:gd name="connsiteX3" fmla="*/ 1605960 w 2979708"/>
              <a:gd name="connsiteY3" fmla="*/ 862997 h 863006"/>
              <a:gd name="connsiteX4" fmla="*/ 310560 w 2979708"/>
              <a:gd name="connsiteY4" fmla="*/ 589689 h 863006"/>
              <a:gd name="connsiteX5" fmla="*/ 208960 w 2979708"/>
              <a:gd name="connsiteY5" fmla="*/ 50197 h 863006"/>
              <a:gd name="connsiteX0" fmla="*/ 185850 w 2956598"/>
              <a:gd name="connsiteY0" fmla="*/ 50197 h 863006"/>
              <a:gd name="connsiteX1" fmla="*/ 2725850 w 2956598"/>
              <a:gd name="connsiteY1" fmla="*/ 96907 h 863006"/>
              <a:gd name="connsiteX2" fmla="*/ 2687749 w 2956598"/>
              <a:gd name="connsiteY2" fmla="*/ 698502 h 863006"/>
              <a:gd name="connsiteX3" fmla="*/ 1582850 w 2956598"/>
              <a:gd name="connsiteY3" fmla="*/ 862997 h 863006"/>
              <a:gd name="connsiteX4" fmla="*/ 350950 w 2956598"/>
              <a:gd name="connsiteY4" fmla="*/ 589689 h 863006"/>
              <a:gd name="connsiteX5" fmla="*/ 185850 w 2956598"/>
              <a:gd name="connsiteY5" fmla="*/ 50197 h 863006"/>
              <a:gd name="connsiteX0" fmla="*/ 185850 w 2940843"/>
              <a:gd name="connsiteY0" fmla="*/ 49234 h 862043"/>
              <a:gd name="connsiteX1" fmla="*/ 2725850 w 2940843"/>
              <a:gd name="connsiteY1" fmla="*/ 95944 h 862043"/>
              <a:gd name="connsiteX2" fmla="*/ 2649649 w 2940843"/>
              <a:gd name="connsiteY2" fmla="*/ 678037 h 862043"/>
              <a:gd name="connsiteX3" fmla="*/ 1582850 w 2940843"/>
              <a:gd name="connsiteY3" fmla="*/ 862034 h 862043"/>
              <a:gd name="connsiteX4" fmla="*/ 350950 w 2940843"/>
              <a:gd name="connsiteY4" fmla="*/ 588726 h 862043"/>
              <a:gd name="connsiteX5" fmla="*/ 185850 w 2940843"/>
              <a:gd name="connsiteY5" fmla="*/ 49234 h 862043"/>
              <a:gd name="connsiteX0" fmla="*/ 208959 w 2963952"/>
              <a:gd name="connsiteY0" fmla="*/ 56597 h 869431"/>
              <a:gd name="connsiteX1" fmla="*/ 2748959 w 2963952"/>
              <a:gd name="connsiteY1" fmla="*/ 103307 h 869431"/>
              <a:gd name="connsiteX2" fmla="*/ 2672758 w 2963952"/>
              <a:gd name="connsiteY2" fmla="*/ 685400 h 869431"/>
              <a:gd name="connsiteX3" fmla="*/ 1605959 w 2963952"/>
              <a:gd name="connsiteY3" fmla="*/ 869397 h 869431"/>
              <a:gd name="connsiteX4" fmla="*/ 310559 w 2963952"/>
              <a:gd name="connsiteY4" fmla="*/ 698475 h 869431"/>
              <a:gd name="connsiteX5" fmla="*/ 208959 w 2963952"/>
              <a:gd name="connsiteY5" fmla="*/ 56597 h 869431"/>
              <a:gd name="connsiteX0" fmla="*/ 199011 w 2954004"/>
              <a:gd name="connsiteY0" fmla="*/ 56597 h 913295"/>
              <a:gd name="connsiteX1" fmla="*/ 2739011 w 2954004"/>
              <a:gd name="connsiteY1" fmla="*/ 103307 h 913295"/>
              <a:gd name="connsiteX2" fmla="*/ 2662810 w 2954004"/>
              <a:gd name="connsiteY2" fmla="*/ 685400 h 913295"/>
              <a:gd name="connsiteX3" fmla="*/ 1386461 w 2954004"/>
              <a:gd name="connsiteY3" fmla="*/ 913277 h 913295"/>
              <a:gd name="connsiteX4" fmla="*/ 300611 w 2954004"/>
              <a:gd name="connsiteY4" fmla="*/ 698475 h 913295"/>
              <a:gd name="connsiteX5" fmla="*/ 199011 w 2954004"/>
              <a:gd name="connsiteY5" fmla="*/ 56597 h 913295"/>
              <a:gd name="connsiteX0" fmla="*/ 276708 w 3031701"/>
              <a:gd name="connsiteY0" fmla="*/ 39654 h 896343"/>
              <a:gd name="connsiteX1" fmla="*/ 2816708 w 3031701"/>
              <a:gd name="connsiteY1" fmla="*/ 86364 h 896343"/>
              <a:gd name="connsiteX2" fmla="*/ 2740507 w 3031701"/>
              <a:gd name="connsiteY2" fmla="*/ 668457 h 896343"/>
              <a:gd name="connsiteX3" fmla="*/ 1464158 w 3031701"/>
              <a:gd name="connsiteY3" fmla="*/ 896334 h 896343"/>
              <a:gd name="connsiteX4" fmla="*/ 378308 w 3031701"/>
              <a:gd name="connsiteY4" fmla="*/ 681532 h 896343"/>
              <a:gd name="connsiteX5" fmla="*/ 78951 w 3031701"/>
              <a:gd name="connsiteY5" fmla="*/ 444184 h 896343"/>
              <a:gd name="connsiteX6" fmla="*/ 276708 w 3031701"/>
              <a:gd name="connsiteY6" fmla="*/ 39654 h 896343"/>
              <a:gd name="connsiteX0" fmla="*/ 398902 w 2949509"/>
              <a:gd name="connsiteY0" fmla="*/ 39654 h 896343"/>
              <a:gd name="connsiteX1" fmla="*/ 2748402 w 2949509"/>
              <a:gd name="connsiteY1" fmla="*/ 86364 h 896343"/>
              <a:gd name="connsiteX2" fmla="*/ 2672201 w 2949509"/>
              <a:gd name="connsiteY2" fmla="*/ 668457 h 896343"/>
              <a:gd name="connsiteX3" fmla="*/ 1395852 w 2949509"/>
              <a:gd name="connsiteY3" fmla="*/ 896334 h 896343"/>
              <a:gd name="connsiteX4" fmla="*/ 310002 w 2949509"/>
              <a:gd name="connsiteY4" fmla="*/ 681532 h 896343"/>
              <a:gd name="connsiteX5" fmla="*/ 10645 w 2949509"/>
              <a:gd name="connsiteY5" fmla="*/ 444184 h 896343"/>
              <a:gd name="connsiteX6" fmla="*/ 398902 w 2949509"/>
              <a:gd name="connsiteY6" fmla="*/ 39654 h 896343"/>
              <a:gd name="connsiteX0" fmla="*/ 444107 w 2940217"/>
              <a:gd name="connsiteY0" fmla="*/ 39654 h 896343"/>
              <a:gd name="connsiteX1" fmla="*/ 2742807 w 2940217"/>
              <a:gd name="connsiteY1" fmla="*/ 86364 h 896343"/>
              <a:gd name="connsiteX2" fmla="*/ 2666606 w 2940217"/>
              <a:gd name="connsiteY2" fmla="*/ 668457 h 896343"/>
              <a:gd name="connsiteX3" fmla="*/ 1390257 w 2940217"/>
              <a:gd name="connsiteY3" fmla="*/ 896334 h 896343"/>
              <a:gd name="connsiteX4" fmla="*/ 304407 w 2940217"/>
              <a:gd name="connsiteY4" fmla="*/ 681532 h 896343"/>
              <a:gd name="connsiteX5" fmla="*/ 5050 w 2940217"/>
              <a:gd name="connsiteY5" fmla="*/ 444184 h 896343"/>
              <a:gd name="connsiteX6" fmla="*/ 444107 w 2940217"/>
              <a:gd name="connsiteY6" fmla="*/ 39654 h 896343"/>
              <a:gd name="connsiteX0" fmla="*/ 444107 w 2940217"/>
              <a:gd name="connsiteY0" fmla="*/ 32465 h 913531"/>
              <a:gd name="connsiteX1" fmla="*/ 2742807 w 2940217"/>
              <a:gd name="connsiteY1" fmla="*/ 103552 h 913531"/>
              <a:gd name="connsiteX2" fmla="*/ 2666606 w 2940217"/>
              <a:gd name="connsiteY2" fmla="*/ 685645 h 913531"/>
              <a:gd name="connsiteX3" fmla="*/ 1390257 w 2940217"/>
              <a:gd name="connsiteY3" fmla="*/ 913522 h 913531"/>
              <a:gd name="connsiteX4" fmla="*/ 304407 w 2940217"/>
              <a:gd name="connsiteY4" fmla="*/ 698720 h 913531"/>
              <a:gd name="connsiteX5" fmla="*/ 5050 w 2940217"/>
              <a:gd name="connsiteY5" fmla="*/ 461372 h 913531"/>
              <a:gd name="connsiteX6" fmla="*/ 444107 w 2940217"/>
              <a:gd name="connsiteY6" fmla="*/ 32465 h 913531"/>
              <a:gd name="connsiteX0" fmla="*/ 441860 w 2664359"/>
              <a:gd name="connsiteY0" fmla="*/ 11444 h 892510"/>
              <a:gd name="connsiteX1" fmla="*/ 2442110 w 2664359"/>
              <a:gd name="connsiteY1" fmla="*/ 170290 h 892510"/>
              <a:gd name="connsiteX2" fmla="*/ 2664359 w 2664359"/>
              <a:gd name="connsiteY2" fmla="*/ 664624 h 892510"/>
              <a:gd name="connsiteX3" fmla="*/ 1388010 w 2664359"/>
              <a:gd name="connsiteY3" fmla="*/ 892501 h 892510"/>
              <a:gd name="connsiteX4" fmla="*/ 302160 w 2664359"/>
              <a:gd name="connsiteY4" fmla="*/ 677699 h 892510"/>
              <a:gd name="connsiteX5" fmla="*/ 2803 w 2664359"/>
              <a:gd name="connsiteY5" fmla="*/ 440351 h 892510"/>
              <a:gd name="connsiteX6" fmla="*/ 441860 w 2664359"/>
              <a:gd name="connsiteY6" fmla="*/ 11444 h 892510"/>
              <a:gd name="connsiteX0" fmla="*/ 441921 w 2793544"/>
              <a:gd name="connsiteY0" fmla="*/ 32465 h 913531"/>
              <a:gd name="connsiteX1" fmla="*/ 2454871 w 2793544"/>
              <a:gd name="connsiteY1" fmla="*/ 103552 h 913531"/>
              <a:gd name="connsiteX2" fmla="*/ 2664420 w 2793544"/>
              <a:gd name="connsiteY2" fmla="*/ 685645 h 913531"/>
              <a:gd name="connsiteX3" fmla="*/ 1388071 w 2793544"/>
              <a:gd name="connsiteY3" fmla="*/ 913522 h 913531"/>
              <a:gd name="connsiteX4" fmla="*/ 302221 w 2793544"/>
              <a:gd name="connsiteY4" fmla="*/ 698720 h 913531"/>
              <a:gd name="connsiteX5" fmla="*/ 2864 w 2793544"/>
              <a:gd name="connsiteY5" fmla="*/ 461372 h 913531"/>
              <a:gd name="connsiteX6" fmla="*/ 441921 w 2793544"/>
              <a:gd name="connsiteY6" fmla="*/ 32465 h 913531"/>
              <a:gd name="connsiteX0" fmla="*/ 441921 w 2639628"/>
              <a:gd name="connsiteY0" fmla="*/ 29018 h 910084"/>
              <a:gd name="connsiteX1" fmla="*/ 2454871 w 2639628"/>
              <a:gd name="connsiteY1" fmla="*/ 100105 h 910084"/>
              <a:gd name="connsiteX2" fmla="*/ 2397720 w 2639628"/>
              <a:gd name="connsiteY2" fmla="*/ 594439 h 910084"/>
              <a:gd name="connsiteX3" fmla="*/ 1388071 w 2639628"/>
              <a:gd name="connsiteY3" fmla="*/ 910075 h 910084"/>
              <a:gd name="connsiteX4" fmla="*/ 302221 w 2639628"/>
              <a:gd name="connsiteY4" fmla="*/ 695273 h 910084"/>
              <a:gd name="connsiteX5" fmla="*/ 2864 w 2639628"/>
              <a:gd name="connsiteY5" fmla="*/ 457925 h 910084"/>
              <a:gd name="connsiteX6" fmla="*/ 441921 w 2639628"/>
              <a:gd name="connsiteY6" fmla="*/ 29018 h 910084"/>
              <a:gd name="connsiteX0" fmla="*/ 441921 w 2675751"/>
              <a:gd name="connsiteY0" fmla="*/ 31073 h 912139"/>
              <a:gd name="connsiteX1" fmla="*/ 2454871 w 2675751"/>
              <a:gd name="connsiteY1" fmla="*/ 102160 h 912139"/>
              <a:gd name="connsiteX2" fmla="*/ 2473920 w 2675751"/>
              <a:gd name="connsiteY2" fmla="*/ 650124 h 912139"/>
              <a:gd name="connsiteX3" fmla="*/ 1388071 w 2675751"/>
              <a:gd name="connsiteY3" fmla="*/ 912130 h 912139"/>
              <a:gd name="connsiteX4" fmla="*/ 302221 w 2675751"/>
              <a:gd name="connsiteY4" fmla="*/ 697328 h 912139"/>
              <a:gd name="connsiteX5" fmla="*/ 2864 w 2675751"/>
              <a:gd name="connsiteY5" fmla="*/ 459980 h 912139"/>
              <a:gd name="connsiteX6" fmla="*/ 441921 w 2675751"/>
              <a:gd name="connsiteY6" fmla="*/ 31073 h 912139"/>
              <a:gd name="connsiteX0" fmla="*/ 441921 w 2675751"/>
              <a:gd name="connsiteY0" fmla="*/ 31073 h 912153"/>
              <a:gd name="connsiteX1" fmla="*/ 2454871 w 2675751"/>
              <a:gd name="connsiteY1" fmla="*/ 102160 h 912153"/>
              <a:gd name="connsiteX2" fmla="*/ 2473920 w 2675751"/>
              <a:gd name="connsiteY2" fmla="*/ 650124 h 912153"/>
              <a:gd name="connsiteX3" fmla="*/ 1388071 w 2675751"/>
              <a:gd name="connsiteY3" fmla="*/ 912130 h 912153"/>
              <a:gd name="connsiteX4" fmla="*/ 505421 w 2675751"/>
              <a:gd name="connsiteY4" fmla="*/ 780212 h 912153"/>
              <a:gd name="connsiteX5" fmla="*/ 2864 w 2675751"/>
              <a:gd name="connsiteY5" fmla="*/ 459980 h 912153"/>
              <a:gd name="connsiteX6" fmla="*/ 441921 w 2675751"/>
              <a:gd name="connsiteY6" fmla="*/ 31073 h 912153"/>
              <a:gd name="connsiteX0" fmla="*/ 441921 w 2675751"/>
              <a:gd name="connsiteY0" fmla="*/ 31073 h 912187"/>
              <a:gd name="connsiteX1" fmla="*/ 2454871 w 2675751"/>
              <a:gd name="connsiteY1" fmla="*/ 102160 h 912187"/>
              <a:gd name="connsiteX2" fmla="*/ 2473920 w 2675751"/>
              <a:gd name="connsiteY2" fmla="*/ 650124 h 912187"/>
              <a:gd name="connsiteX3" fmla="*/ 1388071 w 2675751"/>
              <a:gd name="connsiteY3" fmla="*/ 912130 h 912187"/>
              <a:gd name="connsiteX4" fmla="*/ 505421 w 2675751"/>
              <a:gd name="connsiteY4" fmla="*/ 780212 h 912187"/>
              <a:gd name="connsiteX5" fmla="*/ 2864 w 2675751"/>
              <a:gd name="connsiteY5" fmla="*/ 459980 h 912187"/>
              <a:gd name="connsiteX6" fmla="*/ 441921 w 2675751"/>
              <a:gd name="connsiteY6" fmla="*/ 31073 h 912187"/>
              <a:gd name="connsiteX0" fmla="*/ 417340 w 2651170"/>
              <a:gd name="connsiteY0" fmla="*/ 31073 h 912187"/>
              <a:gd name="connsiteX1" fmla="*/ 2430290 w 2651170"/>
              <a:gd name="connsiteY1" fmla="*/ 102160 h 912187"/>
              <a:gd name="connsiteX2" fmla="*/ 2449339 w 2651170"/>
              <a:gd name="connsiteY2" fmla="*/ 650124 h 912187"/>
              <a:gd name="connsiteX3" fmla="*/ 1363490 w 2651170"/>
              <a:gd name="connsiteY3" fmla="*/ 912130 h 912187"/>
              <a:gd name="connsiteX4" fmla="*/ 480840 w 2651170"/>
              <a:gd name="connsiteY4" fmla="*/ 780212 h 912187"/>
              <a:gd name="connsiteX5" fmla="*/ 3683 w 2651170"/>
              <a:gd name="connsiteY5" fmla="*/ 459980 h 912187"/>
              <a:gd name="connsiteX6" fmla="*/ 417340 w 2651170"/>
              <a:gd name="connsiteY6" fmla="*/ 31073 h 912187"/>
              <a:gd name="connsiteX0" fmla="*/ 417340 w 2651170"/>
              <a:gd name="connsiteY0" fmla="*/ 31073 h 912187"/>
              <a:gd name="connsiteX1" fmla="*/ 2430290 w 2651170"/>
              <a:gd name="connsiteY1" fmla="*/ 102160 h 912187"/>
              <a:gd name="connsiteX2" fmla="*/ 2449339 w 2651170"/>
              <a:gd name="connsiteY2" fmla="*/ 650124 h 912187"/>
              <a:gd name="connsiteX3" fmla="*/ 1363490 w 2651170"/>
              <a:gd name="connsiteY3" fmla="*/ 912130 h 912187"/>
              <a:gd name="connsiteX4" fmla="*/ 493540 w 2651170"/>
              <a:gd name="connsiteY4" fmla="*/ 770461 h 912187"/>
              <a:gd name="connsiteX5" fmla="*/ 3683 w 2651170"/>
              <a:gd name="connsiteY5" fmla="*/ 459980 h 912187"/>
              <a:gd name="connsiteX6" fmla="*/ 417340 w 2651170"/>
              <a:gd name="connsiteY6" fmla="*/ 31073 h 912187"/>
              <a:gd name="connsiteX0" fmla="*/ 375448 w 2609278"/>
              <a:gd name="connsiteY0" fmla="*/ 33957 h 915071"/>
              <a:gd name="connsiteX1" fmla="*/ 2388398 w 2609278"/>
              <a:gd name="connsiteY1" fmla="*/ 105044 h 915071"/>
              <a:gd name="connsiteX2" fmla="*/ 2407447 w 2609278"/>
              <a:gd name="connsiteY2" fmla="*/ 653008 h 915071"/>
              <a:gd name="connsiteX3" fmla="*/ 1321598 w 2609278"/>
              <a:gd name="connsiteY3" fmla="*/ 915014 h 915071"/>
              <a:gd name="connsiteX4" fmla="*/ 451648 w 2609278"/>
              <a:gd name="connsiteY4" fmla="*/ 773345 h 915071"/>
              <a:gd name="connsiteX5" fmla="*/ 6241 w 2609278"/>
              <a:gd name="connsiteY5" fmla="*/ 501868 h 915071"/>
              <a:gd name="connsiteX6" fmla="*/ 375448 w 2609278"/>
              <a:gd name="connsiteY6" fmla="*/ 33957 h 915071"/>
              <a:gd name="connsiteX0" fmla="*/ 431273 w 2665103"/>
              <a:gd name="connsiteY0" fmla="*/ 33957 h 915071"/>
              <a:gd name="connsiteX1" fmla="*/ 2444223 w 2665103"/>
              <a:gd name="connsiteY1" fmla="*/ 105044 h 915071"/>
              <a:gd name="connsiteX2" fmla="*/ 2463272 w 2665103"/>
              <a:gd name="connsiteY2" fmla="*/ 653008 h 915071"/>
              <a:gd name="connsiteX3" fmla="*/ 1377423 w 2665103"/>
              <a:gd name="connsiteY3" fmla="*/ 915014 h 915071"/>
              <a:gd name="connsiteX4" fmla="*/ 507473 w 2665103"/>
              <a:gd name="connsiteY4" fmla="*/ 773345 h 915071"/>
              <a:gd name="connsiteX5" fmla="*/ 62066 w 2665103"/>
              <a:gd name="connsiteY5" fmla="*/ 501868 h 915071"/>
              <a:gd name="connsiteX6" fmla="*/ 431273 w 2665103"/>
              <a:gd name="connsiteY6" fmla="*/ 33957 h 915071"/>
              <a:gd name="connsiteX0" fmla="*/ 409385 w 2643215"/>
              <a:gd name="connsiteY0" fmla="*/ 33957 h 915071"/>
              <a:gd name="connsiteX1" fmla="*/ 2422335 w 2643215"/>
              <a:gd name="connsiteY1" fmla="*/ 105044 h 915071"/>
              <a:gd name="connsiteX2" fmla="*/ 2441384 w 2643215"/>
              <a:gd name="connsiteY2" fmla="*/ 653008 h 915071"/>
              <a:gd name="connsiteX3" fmla="*/ 1355535 w 2643215"/>
              <a:gd name="connsiteY3" fmla="*/ 915014 h 915071"/>
              <a:gd name="connsiteX4" fmla="*/ 485585 w 2643215"/>
              <a:gd name="connsiteY4" fmla="*/ 773345 h 915071"/>
              <a:gd name="connsiteX5" fmla="*/ 40178 w 2643215"/>
              <a:gd name="connsiteY5" fmla="*/ 501868 h 915071"/>
              <a:gd name="connsiteX6" fmla="*/ 409385 w 2643215"/>
              <a:gd name="connsiteY6" fmla="*/ 33957 h 915071"/>
              <a:gd name="connsiteX0" fmla="*/ 409385 w 2643215"/>
              <a:gd name="connsiteY0" fmla="*/ 33957 h 915071"/>
              <a:gd name="connsiteX1" fmla="*/ 2422335 w 2643215"/>
              <a:gd name="connsiteY1" fmla="*/ 105044 h 915071"/>
              <a:gd name="connsiteX2" fmla="*/ 2441384 w 2643215"/>
              <a:gd name="connsiteY2" fmla="*/ 653008 h 915071"/>
              <a:gd name="connsiteX3" fmla="*/ 1355535 w 2643215"/>
              <a:gd name="connsiteY3" fmla="*/ 915014 h 915071"/>
              <a:gd name="connsiteX4" fmla="*/ 485585 w 2643215"/>
              <a:gd name="connsiteY4" fmla="*/ 773345 h 915071"/>
              <a:gd name="connsiteX5" fmla="*/ 40178 w 2643215"/>
              <a:gd name="connsiteY5" fmla="*/ 501868 h 915071"/>
              <a:gd name="connsiteX6" fmla="*/ 409385 w 2643215"/>
              <a:gd name="connsiteY6" fmla="*/ 33957 h 915071"/>
              <a:gd name="connsiteX0" fmla="*/ 392049 w 2565461"/>
              <a:gd name="connsiteY0" fmla="*/ 41812 h 922926"/>
              <a:gd name="connsiteX1" fmla="*/ 1369043 w 2565461"/>
              <a:gd name="connsiteY1" fmla="*/ 30709 h 922926"/>
              <a:gd name="connsiteX2" fmla="*/ 2404999 w 2565461"/>
              <a:gd name="connsiteY2" fmla="*/ 112899 h 922926"/>
              <a:gd name="connsiteX3" fmla="*/ 2424048 w 2565461"/>
              <a:gd name="connsiteY3" fmla="*/ 660863 h 922926"/>
              <a:gd name="connsiteX4" fmla="*/ 1338199 w 2565461"/>
              <a:gd name="connsiteY4" fmla="*/ 922869 h 922926"/>
              <a:gd name="connsiteX5" fmla="*/ 468249 w 2565461"/>
              <a:gd name="connsiteY5" fmla="*/ 781200 h 922926"/>
              <a:gd name="connsiteX6" fmla="*/ 22842 w 2565461"/>
              <a:gd name="connsiteY6" fmla="*/ 509723 h 922926"/>
              <a:gd name="connsiteX7" fmla="*/ 392049 w 2565461"/>
              <a:gd name="connsiteY7" fmla="*/ 41812 h 922926"/>
              <a:gd name="connsiteX0" fmla="*/ 392049 w 2622133"/>
              <a:gd name="connsiteY0" fmla="*/ 41812 h 922915"/>
              <a:gd name="connsiteX1" fmla="*/ 1369043 w 2622133"/>
              <a:gd name="connsiteY1" fmla="*/ 30709 h 922915"/>
              <a:gd name="connsiteX2" fmla="*/ 2404999 w 2622133"/>
              <a:gd name="connsiteY2" fmla="*/ 112899 h 922915"/>
              <a:gd name="connsiteX3" fmla="*/ 2506598 w 2622133"/>
              <a:gd name="connsiteY3" fmla="*/ 621859 h 922915"/>
              <a:gd name="connsiteX4" fmla="*/ 1338199 w 2622133"/>
              <a:gd name="connsiteY4" fmla="*/ 922869 h 922915"/>
              <a:gd name="connsiteX5" fmla="*/ 468249 w 2622133"/>
              <a:gd name="connsiteY5" fmla="*/ 781200 h 922915"/>
              <a:gd name="connsiteX6" fmla="*/ 22842 w 2622133"/>
              <a:gd name="connsiteY6" fmla="*/ 509723 h 922915"/>
              <a:gd name="connsiteX7" fmla="*/ 392049 w 2622133"/>
              <a:gd name="connsiteY7" fmla="*/ 41812 h 922915"/>
              <a:gd name="connsiteX0" fmla="*/ 392049 w 2652643"/>
              <a:gd name="connsiteY0" fmla="*/ 41812 h 922915"/>
              <a:gd name="connsiteX1" fmla="*/ 1369043 w 2652643"/>
              <a:gd name="connsiteY1" fmla="*/ 30709 h 922915"/>
              <a:gd name="connsiteX2" fmla="*/ 2487549 w 2652643"/>
              <a:gd name="connsiteY2" fmla="*/ 112899 h 922915"/>
              <a:gd name="connsiteX3" fmla="*/ 2506598 w 2652643"/>
              <a:gd name="connsiteY3" fmla="*/ 621859 h 922915"/>
              <a:gd name="connsiteX4" fmla="*/ 1338199 w 2652643"/>
              <a:gd name="connsiteY4" fmla="*/ 922869 h 922915"/>
              <a:gd name="connsiteX5" fmla="*/ 468249 w 2652643"/>
              <a:gd name="connsiteY5" fmla="*/ 781200 h 922915"/>
              <a:gd name="connsiteX6" fmla="*/ 22842 w 2652643"/>
              <a:gd name="connsiteY6" fmla="*/ 509723 h 922915"/>
              <a:gd name="connsiteX7" fmla="*/ 392049 w 2652643"/>
              <a:gd name="connsiteY7" fmla="*/ 41812 h 922915"/>
              <a:gd name="connsiteX0" fmla="*/ 392049 w 2652643"/>
              <a:gd name="connsiteY0" fmla="*/ 50999 h 932102"/>
              <a:gd name="connsiteX1" fmla="*/ 1369043 w 2652643"/>
              <a:gd name="connsiteY1" fmla="*/ 20394 h 932102"/>
              <a:gd name="connsiteX2" fmla="*/ 2487549 w 2652643"/>
              <a:gd name="connsiteY2" fmla="*/ 122086 h 932102"/>
              <a:gd name="connsiteX3" fmla="*/ 2506598 w 2652643"/>
              <a:gd name="connsiteY3" fmla="*/ 631046 h 932102"/>
              <a:gd name="connsiteX4" fmla="*/ 1338199 w 2652643"/>
              <a:gd name="connsiteY4" fmla="*/ 932056 h 932102"/>
              <a:gd name="connsiteX5" fmla="*/ 468249 w 2652643"/>
              <a:gd name="connsiteY5" fmla="*/ 790387 h 932102"/>
              <a:gd name="connsiteX6" fmla="*/ 22842 w 2652643"/>
              <a:gd name="connsiteY6" fmla="*/ 518910 h 932102"/>
              <a:gd name="connsiteX7" fmla="*/ 392049 w 2652643"/>
              <a:gd name="connsiteY7" fmla="*/ 50999 h 932102"/>
              <a:gd name="connsiteX0" fmla="*/ 470708 w 2731302"/>
              <a:gd name="connsiteY0" fmla="*/ 44856 h 925959"/>
              <a:gd name="connsiteX1" fmla="*/ 1447702 w 2731302"/>
              <a:gd name="connsiteY1" fmla="*/ 14251 h 925959"/>
              <a:gd name="connsiteX2" fmla="*/ 2566208 w 2731302"/>
              <a:gd name="connsiteY2" fmla="*/ 115943 h 925959"/>
              <a:gd name="connsiteX3" fmla="*/ 2585257 w 2731302"/>
              <a:gd name="connsiteY3" fmla="*/ 624903 h 925959"/>
              <a:gd name="connsiteX4" fmla="*/ 1416858 w 2731302"/>
              <a:gd name="connsiteY4" fmla="*/ 925913 h 925959"/>
              <a:gd name="connsiteX5" fmla="*/ 546908 w 2731302"/>
              <a:gd name="connsiteY5" fmla="*/ 784244 h 925959"/>
              <a:gd name="connsiteX6" fmla="*/ 18951 w 2731302"/>
              <a:gd name="connsiteY6" fmla="*/ 415257 h 925959"/>
              <a:gd name="connsiteX7" fmla="*/ 470708 w 2731302"/>
              <a:gd name="connsiteY7" fmla="*/ 44856 h 925959"/>
              <a:gd name="connsiteX0" fmla="*/ 451757 w 2712351"/>
              <a:gd name="connsiteY0" fmla="*/ 44856 h 925959"/>
              <a:gd name="connsiteX1" fmla="*/ 1428751 w 2712351"/>
              <a:gd name="connsiteY1" fmla="*/ 14251 h 925959"/>
              <a:gd name="connsiteX2" fmla="*/ 2547257 w 2712351"/>
              <a:gd name="connsiteY2" fmla="*/ 115943 h 925959"/>
              <a:gd name="connsiteX3" fmla="*/ 2566306 w 2712351"/>
              <a:gd name="connsiteY3" fmla="*/ 624903 h 925959"/>
              <a:gd name="connsiteX4" fmla="*/ 1397907 w 2712351"/>
              <a:gd name="connsiteY4" fmla="*/ 925913 h 925959"/>
              <a:gd name="connsiteX5" fmla="*/ 527957 w 2712351"/>
              <a:gd name="connsiteY5" fmla="*/ 784244 h 925959"/>
              <a:gd name="connsiteX6" fmla="*/ 0 w 2712351"/>
              <a:gd name="connsiteY6" fmla="*/ 415257 h 925959"/>
              <a:gd name="connsiteX7" fmla="*/ 451757 w 2712351"/>
              <a:gd name="connsiteY7" fmla="*/ 44856 h 925959"/>
              <a:gd name="connsiteX0" fmla="*/ 83527 w 2344121"/>
              <a:gd name="connsiteY0" fmla="*/ 69697 h 950800"/>
              <a:gd name="connsiteX1" fmla="*/ 1060521 w 2344121"/>
              <a:gd name="connsiteY1" fmla="*/ 39092 h 950800"/>
              <a:gd name="connsiteX2" fmla="*/ 2179027 w 2344121"/>
              <a:gd name="connsiteY2" fmla="*/ 140784 h 950800"/>
              <a:gd name="connsiteX3" fmla="*/ 2198076 w 2344121"/>
              <a:gd name="connsiteY3" fmla="*/ 649744 h 950800"/>
              <a:gd name="connsiteX4" fmla="*/ 1029677 w 2344121"/>
              <a:gd name="connsiteY4" fmla="*/ 950754 h 950800"/>
              <a:gd name="connsiteX5" fmla="*/ 159727 w 2344121"/>
              <a:gd name="connsiteY5" fmla="*/ 809085 h 950800"/>
              <a:gd name="connsiteX6" fmla="*/ 83527 w 2344121"/>
              <a:gd name="connsiteY6" fmla="*/ 69697 h 950800"/>
              <a:gd name="connsiteX0" fmla="*/ 433252 w 2693846"/>
              <a:gd name="connsiteY0" fmla="*/ 44493 h 925596"/>
              <a:gd name="connsiteX1" fmla="*/ 1410246 w 2693846"/>
              <a:gd name="connsiteY1" fmla="*/ 13888 h 925596"/>
              <a:gd name="connsiteX2" fmla="*/ 2528752 w 2693846"/>
              <a:gd name="connsiteY2" fmla="*/ 115580 h 925596"/>
              <a:gd name="connsiteX3" fmla="*/ 2547801 w 2693846"/>
              <a:gd name="connsiteY3" fmla="*/ 624540 h 925596"/>
              <a:gd name="connsiteX4" fmla="*/ 1379402 w 2693846"/>
              <a:gd name="connsiteY4" fmla="*/ 925550 h 925596"/>
              <a:gd name="connsiteX5" fmla="*/ 509452 w 2693846"/>
              <a:gd name="connsiteY5" fmla="*/ 783881 h 925596"/>
              <a:gd name="connsiteX6" fmla="*/ 546 w 2693846"/>
              <a:gd name="connsiteY6" fmla="*/ 408805 h 925596"/>
              <a:gd name="connsiteX7" fmla="*/ 433252 w 2693846"/>
              <a:gd name="connsiteY7" fmla="*/ 44493 h 925596"/>
              <a:gd name="connsiteX0" fmla="*/ 357332 w 2694126"/>
              <a:gd name="connsiteY0" fmla="*/ 44493 h 925596"/>
              <a:gd name="connsiteX1" fmla="*/ 1410526 w 2694126"/>
              <a:gd name="connsiteY1" fmla="*/ 13888 h 925596"/>
              <a:gd name="connsiteX2" fmla="*/ 2529032 w 2694126"/>
              <a:gd name="connsiteY2" fmla="*/ 115580 h 925596"/>
              <a:gd name="connsiteX3" fmla="*/ 2548081 w 2694126"/>
              <a:gd name="connsiteY3" fmla="*/ 624540 h 925596"/>
              <a:gd name="connsiteX4" fmla="*/ 1379682 w 2694126"/>
              <a:gd name="connsiteY4" fmla="*/ 925550 h 925596"/>
              <a:gd name="connsiteX5" fmla="*/ 509732 w 2694126"/>
              <a:gd name="connsiteY5" fmla="*/ 783881 h 925596"/>
              <a:gd name="connsiteX6" fmla="*/ 826 w 2694126"/>
              <a:gd name="connsiteY6" fmla="*/ 408805 h 925596"/>
              <a:gd name="connsiteX7" fmla="*/ 357332 w 2694126"/>
              <a:gd name="connsiteY7" fmla="*/ 44493 h 925596"/>
              <a:gd name="connsiteX0" fmla="*/ 357332 w 2639008"/>
              <a:gd name="connsiteY0" fmla="*/ 44493 h 925611"/>
              <a:gd name="connsiteX1" fmla="*/ 1410526 w 2639008"/>
              <a:gd name="connsiteY1" fmla="*/ 13888 h 925611"/>
              <a:gd name="connsiteX2" fmla="*/ 2529032 w 2639008"/>
              <a:gd name="connsiteY2" fmla="*/ 115580 h 925611"/>
              <a:gd name="connsiteX3" fmla="*/ 2446481 w 2639008"/>
              <a:gd name="connsiteY3" fmla="*/ 673295 h 925611"/>
              <a:gd name="connsiteX4" fmla="*/ 1379682 w 2639008"/>
              <a:gd name="connsiteY4" fmla="*/ 925550 h 925611"/>
              <a:gd name="connsiteX5" fmla="*/ 509732 w 2639008"/>
              <a:gd name="connsiteY5" fmla="*/ 783881 h 925611"/>
              <a:gd name="connsiteX6" fmla="*/ 826 w 2639008"/>
              <a:gd name="connsiteY6" fmla="*/ 408805 h 925611"/>
              <a:gd name="connsiteX7" fmla="*/ 357332 w 2639008"/>
              <a:gd name="connsiteY7" fmla="*/ 44493 h 925611"/>
              <a:gd name="connsiteX0" fmla="*/ 357332 w 2704311"/>
              <a:gd name="connsiteY0" fmla="*/ 44493 h 925603"/>
              <a:gd name="connsiteX1" fmla="*/ 1410526 w 2704311"/>
              <a:gd name="connsiteY1" fmla="*/ 13888 h 925603"/>
              <a:gd name="connsiteX2" fmla="*/ 2529032 w 2704311"/>
              <a:gd name="connsiteY2" fmla="*/ 115580 h 925603"/>
              <a:gd name="connsiteX3" fmla="*/ 2693226 w 2704311"/>
              <a:gd name="connsiteY3" fmla="*/ 408805 h 925603"/>
              <a:gd name="connsiteX4" fmla="*/ 2446481 w 2704311"/>
              <a:gd name="connsiteY4" fmla="*/ 673295 h 925603"/>
              <a:gd name="connsiteX5" fmla="*/ 1379682 w 2704311"/>
              <a:gd name="connsiteY5" fmla="*/ 925550 h 925603"/>
              <a:gd name="connsiteX6" fmla="*/ 509732 w 2704311"/>
              <a:gd name="connsiteY6" fmla="*/ 783881 h 925603"/>
              <a:gd name="connsiteX7" fmla="*/ 826 w 2704311"/>
              <a:gd name="connsiteY7" fmla="*/ 408805 h 925603"/>
              <a:gd name="connsiteX8" fmla="*/ 357332 w 2704311"/>
              <a:gd name="connsiteY8" fmla="*/ 44493 h 925603"/>
              <a:gd name="connsiteX0" fmla="*/ 357332 w 2694270"/>
              <a:gd name="connsiteY0" fmla="*/ 44493 h 925603"/>
              <a:gd name="connsiteX1" fmla="*/ 1410526 w 2694270"/>
              <a:gd name="connsiteY1" fmla="*/ 13888 h 925603"/>
              <a:gd name="connsiteX2" fmla="*/ 2370282 w 2694270"/>
              <a:gd name="connsiteY2" fmla="*/ 66825 h 925603"/>
              <a:gd name="connsiteX3" fmla="*/ 2693226 w 2694270"/>
              <a:gd name="connsiteY3" fmla="*/ 408805 h 925603"/>
              <a:gd name="connsiteX4" fmla="*/ 2446481 w 2694270"/>
              <a:gd name="connsiteY4" fmla="*/ 673295 h 925603"/>
              <a:gd name="connsiteX5" fmla="*/ 1379682 w 2694270"/>
              <a:gd name="connsiteY5" fmla="*/ 925550 h 925603"/>
              <a:gd name="connsiteX6" fmla="*/ 509732 w 2694270"/>
              <a:gd name="connsiteY6" fmla="*/ 783881 h 925603"/>
              <a:gd name="connsiteX7" fmla="*/ 826 w 2694270"/>
              <a:gd name="connsiteY7" fmla="*/ 408805 h 925603"/>
              <a:gd name="connsiteX8" fmla="*/ 357332 w 2694270"/>
              <a:gd name="connsiteY8" fmla="*/ 44493 h 925603"/>
              <a:gd name="connsiteX0" fmla="*/ 357332 w 2719532"/>
              <a:gd name="connsiteY0" fmla="*/ 44493 h 925603"/>
              <a:gd name="connsiteX1" fmla="*/ 1410526 w 2719532"/>
              <a:gd name="connsiteY1" fmla="*/ 13888 h 925603"/>
              <a:gd name="connsiteX2" fmla="*/ 2370282 w 2719532"/>
              <a:gd name="connsiteY2" fmla="*/ 66825 h 925603"/>
              <a:gd name="connsiteX3" fmla="*/ 2718626 w 2719532"/>
              <a:gd name="connsiteY3" fmla="*/ 335673 h 925603"/>
              <a:gd name="connsiteX4" fmla="*/ 2446481 w 2719532"/>
              <a:gd name="connsiteY4" fmla="*/ 673295 h 925603"/>
              <a:gd name="connsiteX5" fmla="*/ 1379682 w 2719532"/>
              <a:gd name="connsiteY5" fmla="*/ 925550 h 925603"/>
              <a:gd name="connsiteX6" fmla="*/ 509732 w 2719532"/>
              <a:gd name="connsiteY6" fmla="*/ 783881 h 925603"/>
              <a:gd name="connsiteX7" fmla="*/ 826 w 2719532"/>
              <a:gd name="connsiteY7" fmla="*/ 408805 h 925603"/>
              <a:gd name="connsiteX8" fmla="*/ 357332 w 2719532"/>
              <a:gd name="connsiteY8" fmla="*/ 44493 h 925603"/>
              <a:gd name="connsiteX0" fmla="*/ 356957 w 2719157"/>
              <a:gd name="connsiteY0" fmla="*/ 50230 h 931340"/>
              <a:gd name="connsiteX1" fmla="*/ 660851 w 2719157"/>
              <a:gd name="connsiteY1" fmla="*/ 124 h 931340"/>
              <a:gd name="connsiteX2" fmla="*/ 1410151 w 2719157"/>
              <a:gd name="connsiteY2" fmla="*/ 19625 h 931340"/>
              <a:gd name="connsiteX3" fmla="*/ 2369907 w 2719157"/>
              <a:gd name="connsiteY3" fmla="*/ 72562 h 931340"/>
              <a:gd name="connsiteX4" fmla="*/ 2718251 w 2719157"/>
              <a:gd name="connsiteY4" fmla="*/ 341410 h 931340"/>
              <a:gd name="connsiteX5" fmla="*/ 2446106 w 2719157"/>
              <a:gd name="connsiteY5" fmla="*/ 679032 h 931340"/>
              <a:gd name="connsiteX6" fmla="*/ 1379307 w 2719157"/>
              <a:gd name="connsiteY6" fmla="*/ 931287 h 931340"/>
              <a:gd name="connsiteX7" fmla="*/ 509357 w 2719157"/>
              <a:gd name="connsiteY7" fmla="*/ 789618 h 931340"/>
              <a:gd name="connsiteX8" fmla="*/ 451 w 2719157"/>
              <a:gd name="connsiteY8" fmla="*/ 414542 h 931340"/>
              <a:gd name="connsiteX9" fmla="*/ 356957 w 2719157"/>
              <a:gd name="connsiteY9" fmla="*/ 50230 h 931340"/>
              <a:gd name="connsiteX0" fmla="*/ 217737 w 2719637"/>
              <a:gd name="connsiteY0" fmla="*/ 103736 h 931216"/>
              <a:gd name="connsiteX1" fmla="*/ 661331 w 2719637"/>
              <a:gd name="connsiteY1" fmla="*/ 0 h 931216"/>
              <a:gd name="connsiteX2" fmla="*/ 1410631 w 2719637"/>
              <a:gd name="connsiteY2" fmla="*/ 19501 h 931216"/>
              <a:gd name="connsiteX3" fmla="*/ 2370387 w 2719637"/>
              <a:gd name="connsiteY3" fmla="*/ 72438 h 931216"/>
              <a:gd name="connsiteX4" fmla="*/ 2718731 w 2719637"/>
              <a:gd name="connsiteY4" fmla="*/ 341286 h 931216"/>
              <a:gd name="connsiteX5" fmla="*/ 2446586 w 2719637"/>
              <a:gd name="connsiteY5" fmla="*/ 678908 h 931216"/>
              <a:gd name="connsiteX6" fmla="*/ 1379787 w 2719637"/>
              <a:gd name="connsiteY6" fmla="*/ 931163 h 931216"/>
              <a:gd name="connsiteX7" fmla="*/ 509837 w 2719637"/>
              <a:gd name="connsiteY7" fmla="*/ 789494 h 931216"/>
              <a:gd name="connsiteX8" fmla="*/ 931 w 2719637"/>
              <a:gd name="connsiteY8" fmla="*/ 414418 h 931216"/>
              <a:gd name="connsiteX9" fmla="*/ 217737 w 2719637"/>
              <a:gd name="connsiteY9" fmla="*/ 103736 h 931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19637" h="931216">
                <a:moveTo>
                  <a:pt x="217737" y="103736"/>
                </a:moveTo>
                <a:cubicBezTo>
                  <a:pt x="327803" y="34666"/>
                  <a:pt x="485799" y="5101"/>
                  <a:pt x="661331" y="0"/>
                </a:cubicBezTo>
                <a:lnTo>
                  <a:pt x="1410631" y="19501"/>
                </a:lnTo>
                <a:cubicBezTo>
                  <a:pt x="1696532" y="30761"/>
                  <a:pt x="2152370" y="18807"/>
                  <a:pt x="2370387" y="72438"/>
                </a:cubicBezTo>
                <a:cubicBezTo>
                  <a:pt x="2588404" y="126069"/>
                  <a:pt x="2732489" y="248334"/>
                  <a:pt x="2718731" y="341286"/>
                </a:cubicBezTo>
                <a:cubicBezTo>
                  <a:pt x="2704973" y="434238"/>
                  <a:pt x="2653868" y="592784"/>
                  <a:pt x="2446586" y="678908"/>
                </a:cubicBezTo>
                <a:cubicBezTo>
                  <a:pt x="2239304" y="765032"/>
                  <a:pt x="1832754" y="934673"/>
                  <a:pt x="1379787" y="931163"/>
                </a:cubicBezTo>
                <a:cubicBezTo>
                  <a:pt x="1003021" y="932530"/>
                  <a:pt x="739646" y="875618"/>
                  <a:pt x="509837" y="789494"/>
                </a:cubicBezTo>
                <a:cubicBezTo>
                  <a:pt x="280028" y="703370"/>
                  <a:pt x="13631" y="537649"/>
                  <a:pt x="931" y="414418"/>
                </a:cubicBezTo>
                <a:cubicBezTo>
                  <a:pt x="-11769" y="291187"/>
                  <a:pt x="107671" y="172806"/>
                  <a:pt x="217737" y="103736"/>
                </a:cubicBezTo>
                <a:close/>
              </a:path>
            </a:pathLst>
          </a:custGeom>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pic>
        <p:nvPicPr>
          <p:cNvPr id="51" name="Picture 50" descr="outline_larva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930271">
            <a:off x="3755069" y="1695797"/>
            <a:ext cx="1574160" cy="408359"/>
          </a:xfrm>
          <a:prstGeom prst="rect">
            <a:avLst/>
          </a:prstGeom>
        </p:spPr>
      </p:pic>
      <p:cxnSp>
        <p:nvCxnSpPr>
          <p:cNvPr id="52" name="Straight Arrow Connector 51"/>
          <p:cNvCxnSpPr/>
          <p:nvPr/>
        </p:nvCxnSpPr>
        <p:spPr>
          <a:xfrm>
            <a:off x="3510094" y="3235641"/>
            <a:ext cx="2269711" cy="0"/>
          </a:xfrm>
          <a:prstGeom prst="straightConnector1">
            <a:avLst/>
          </a:prstGeom>
          <a:ln>
            <a:tailEnd type="arrow"/>
          </a:ln>
        </p:spPr>
        <p:style>
          <a:lnRef idx="2">
            <a:schemeClr val="accent2"/>
          </a:lnRef>
          <a:fillRef idx="0">
            <a:schemeClr val="accent2"/>
          </a:fillRef>
          <a:effectRef idx="1">
            <a:schemeClr val="accent2"/>
          </a:effectRef>
          <a:fontRef idx="minor">
            <a:schemeClr val="tx1"/>
          </a:fontRef>
        </p:style>
      </p:cxnSp>
      <p:cxnSp>
        <p:nvCxnSpPr>
          <p:cNvPr id="59" name="Straight Connector 58"/>
          <p:cNvCxnSpPr/>
          <p:nvPr/>
        </p:nvCxnSpPr>
        <p:spPr>
          <a:xfrm flipV="1">
            <a:off x="893082" y="3091179"/>
            <a:ext cx="0" cy="292100"/>
          </a:xfrm>
          <a:prstGeom prst="line">
            <a:avLst/>
          </a:prstGeom>
        </p:spPr>
        <p:style>
          <a:lnRef idx="2">
            <a:schemeClr val="accent1"/>
          </a:lnRef>
          <a:fillRef idx="0">
            <a:schemeClr val="accent1"/>
          </a:fillRef>
          <a:effectRef idx="1">
            <a:schemeClr val="accent1"/>
          </a:effectRef>
          <a:fontRef idx="minor">
            <a:schemeClr val="tx1"/>
          </a:fontRef>
        </p:style>
      </p:cxnSp>
      <p:sp>
        <p:nvSpPr>
          <p:cNvPr id="70" name="TextBox 69"/>
          <p:cNvSpPr txBox="1"/>
          <p:nvPr/>
        </p:nvSpPr>
        <p:spPr>
          <a:xfrm>
            <a:off x="1768361" y="2438400"/>
            <a:ext cx="909737" cy="646331"/>
          </a:xfrm>
          <a:prstGeom prst="rect">
            <a:avLst/>
          </a:prstGeom>
          <a:noFill/>
        </p:spPr>
        <p:txBody>
          <a:bodyPr wrap="none" rtlCol="0">
            <a:spAutoFit/>
          </a:bodyPr>
          <a:lstStyle/>
          <a:p>
            <a:pPr algn="ctr"/>
            <a:r>
              <a:rPr lang="en-US" dirty="0" smtClean="0"/>
              <a:t>Embryo</a:t>
            </a:r>
          </a:p>
          <a:p>
            <a:r>
              <a:rPr lang="en-US" dirty="0" smtClean="0"/>
              <a:t>24 </a:t>
            </a:r>
            <a:r>
              <a:rPr lang="en-US" dirty="0" err="1" smtClean="0"/>
              <a:t>hr</a:t>
            </a:r>
            <a:endParaRPr lang="en-US" dirty="0"/>
          </a:p>
        </p:txBody>
      </p:sp>
      <p:sp>
        <p:nvSpPr>
          <p:cNvPr id="71" name="TextBox 70"/>
          <p:cNvSpPr txBox="1"/>
          <p:nvPr/>
        </p:nvSpPr>
        <p:spPr>
          <a:xfrm>
            <a:off x="4267200" y="2438400"/>
            <a:ext cx="780457" cy="646331"/>
          </a:xfrm>
          <a:prstGeom prst="rect">
            <a:avLst/>
          </a:prstGeom>
          <a:noFill/>
        </p:spPr>
        <p:txBody>
          <a:bodyPr wrap="none" rtlCol="0">
            <a:spAutoFit/>
          </a:bodyPr>
          <a:lstStyle/>
          <a:p>
            <a:pPr algn="ctr"/>
            <a:r>
              <a:rPr lang="en-US" dirty="0" smtClean="0"/>
              <a:t>Larva</a:t>
            </a:r>
          </a:p>
          <a:p>
            <a:pPr algn="ctr"/>
            <a:r>
              <a:rPr lang="en-US" dirty="0" smtClean="0"/>
              <a:t>4 days</a:t>
            </a:r>
            <a:endParaRPr lang="en-US" dirty="0"/>
          </a:p>
        </p:txBody>
      </p:sp>
      <p:cxnSp>
        <p:nvCxnSpPr>
          <p:cNvPr id="56" name="Straight Arrow Connector 55"/>
          <p:cNvCxnSpPr/>
          <p:nvPr/>
        </p:nvCxnSpPr>
        <p:spPr>
          <a:xfrm>
            <a:off x="5894049" y="3235641"/>
            <a:ext cx="2269711" cy="0"/>
          </a:xfrm>
          <a:prstGeom prst="straightConnector1">
            <a:avLst/>
          </a:prstGeom>
          <a:ln>
            <a:tailEnd type="arrow"/>
          </a:ln>
        </p:spPr>
        <p:style>
          <a:lnRef idx="2">
            <a:schemeClr val="accent2"/>
          </a:lnRef>
          <a:fillRef idx="0">
            <a:schemeClr val="accent2"/>
          </a:fillRef>
          <a:effectRef idx="1">
            <a:schemeClr val="accent2"/>
          </a:effectRef>
          <a:fontRef idx="minor">
            <a:schemeClr val="tx1"/>
          </a:fontRef>
        </p:style>
      </p:cxnSp>
      <p:pic>
        <p:nvPicPr>
          <p:cNvPr id="65" name="Picture 64" descr="outline_pupae.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2784524">
            <a:off x="6359931" y="1633957"/>
            <a:ext cx="1561609" cy="560143"/>
          </a:xfrm>
          <a:prstGeom prst="rect">
            <a:avLst/>
          </a:prstGeom>
        </p:spPr>
      </p:pic>
      <p:sp>
        <p:nvSpPr>
          <p:cNvPr id="72" name="TextBox 71"/>
          <p:cNvSpPr txBox="1"/>
          <p:nvPr/>
        </p:nvSpPr>
        <p:spPr>
          <a:xfrm>
            <a:off x="6705600" y="2438400"/>
            <a:ext cx="780457" cy="646331"/>
          </a:xfrm>
          <a:prstGeom prst="rect">
            <a:avLst/>
          </a:prstGeom>
          <a:noFill/>
        </p:spPr>
        <p:txBody>
          <a:bodyPr wrap="none" rtlCol="0">
            <a:spAutoFit/>
          </a:bodyPr>
          <a:lstStyle/>
          <a:p>
            <a:pPr algn="ctr"/>
            <a:r>
              <a:rPr lang="en-US" dirty="0" smtClean="0"/>
              <a:t>Pupae</a:t>
            </a:r>
          </a:p>
          <a:p>
            <a:r>
              <a:rPr lang="en-US" dirty="0" smtClean="0"/>
              <a:t>5 days</a:t>
            </a:r>
            <a:endParaRPr lang="en-US" dirty="0"/>
          </a:p>
        </p:txBody>
      </p:sp>
      <p:sp>
        <p:nvSpPr>
          <p:cNvPr id="73" name="TextBox 72"/>
          <p:cNvSpPr txBox="1"/>
          <p:nvPr/>
        </p:nvSpPr>
        <p:spPr>
          <a:xfrm rot="18922286">
            <a:off x="8223250" y="3058951"/>
            <a:ext cx="691077" cy="369332"/>
          </a:xfrm>
          <a:prstGeom prst="rect">
            <a:avLst/>
          </a:prstGeom>
          <a:noFill/>
        </p:spPr>
        <p:txBody>
          <a:bodyPr wrap="none" rtlCol="0">
            <a:spAutoFit/>
          </a:bodyPr>
          <a:lstStyle/>
          <a:p>
            <a:r>
              <a:rPr lang="en-US" dirty="0" smtClean="0"/>
              <a:t>Adult</a:t>
            </a:r>
            <a:endParaRPr lang="en-US" dirty="0"/>
          </a:p>
        </p:txBody>
      </p:sp>
      <p:sp>
        <p:nvSpPr>
          <p:cNvPr id="91" name="Rectangle 90"/>
          <p:cNvSpPr/>
          <p:nvPr/>
        </p:nvSpPr>
        <p:spPr>
          <a:xfrm>
            <a:off x="5410200" y="5791200"/>
            <a:ext cx="1202267" cy="5080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t>Histone modifications</a:t>
            </a:r>
            <a:endParaRPr lang="en-US" sz="1400" dirty="0"/>
          </a:p>
        </p:txBody>
      </p:sp>
      <p:sp>
        <p:nvSpPr>
          <p:cNvPr id="87" name="Rectangle 86"/>
          <p:cNvSpPr/>
          <p:nvPr/>
        </p:nvSpPr>
        <p:spPr>
          <a:xfrm>
            <a:off x="3945467" y="4944534"/>
            <a:ext cx="1460500" cy="901700"/>
          </a:xfrm>
          <a:prstGeom prst="rect">
            <a:avLst/>
          </a:prstGeom>
          <a:noFill/>
          <a:ln w="38100" cmpd="sng">
            <a:solidFill>
              <a:schemeClr val="accent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7065496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1"/>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5"/>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2"/>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56"/>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73"/>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23"/>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9"/>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0"/>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1"/>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59"/>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25"/>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27"/>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28"/>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29"/>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30"/>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31"/>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32"/>
                                        </p:tgtEl>
                                        <p:attrNameLst>
                                          <p:attrName>style.visibility</p:attrName>
                                        </p:attrNameLst>
                                      </p:cBhvr>
                                      <p:to>
                                        <p:strVal val="visible"/>
                                      </p:to>
                                    </p:set>
                                  </p:childTnLst>
                                </p:cTn>
                              </p:par>
                              <p:par>
                                <p:cTn id="55" presetID="1" presetClass="entr" presetSubtype="0" fill="hold" grpId="1" nodeType="withEffect">
                                  <p:stCondLst>
                                    <p:cond delay="0"/>
                                  </p:stCondLst>
                                  <p:childTnLst>
                                    <p:set>
                                      <p:cBhvr>
                                        <p:cTn id="56" dur="1" fill="hold">
                                          <p:stCondLst>
                                            <p:cond delay="0"/>
                                          </p:stCondLst>
                                        </p:cTn>
                                        <p:tgtEl>
                                          <p:spTgt spid="91"/>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91"/>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33"/>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8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29" grpId="0" animBg="1"/>
      <p:bldP spid="30" grpId="0" animBg="1"/>
      <p:bldP spid="31" grpId="0" animBg="1"/>
      <p:bldP spid="32" grpId="0" animBg="1"/>
      <p:bldP spid="33" grpId="0" animBg="1"/>
      <p:bldP spid="37" grpId="0" animBg="1"/>
      <p:bldP spid="70" grpId="0"/>
      <p:bldP spid="71" grpId="0"/>
      <p:bldP spid="72" grpId="0"/>
      <p:bldP spid="73" grpId="0"/>
      <p:bldP spid="91" grpId="0" animBg="1"/>
      <p:bldP spid="91" grpId="1" animBg="1"/>
      <p:bldP spid="87"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dirty="0" smtClean="0"/>
              <a:t>Nascent-</a:t>
            </a:r>
            <a:r>
              <a:rPr lang="en-US" sz="2800" dirty="0" err="1" smtClean="0"/>
              <a:t>seq</a:t>
            </a:r>
            <a:r>
              <a:rPr lang="en-US" sz="2800" dirty="0" smtClean="0"/>
              <a:t> allows direct genome-wide     measurement of transcription rates</a:t>
            </a:r>
            <a:endParaRPr lang="en-US" sz="2800" dirty="0"/>
          </a:p>
        </p:txBody>
      </p:sp>
      <p:sp>
        <p:nvSpPr>
          <p:cNvPr id="8" name="Oval 7"/>
          <p:cNvSpPr/>
          <p:nvPr/>
        </p:nvSpPr>
        <p:spPr>
          <a:xfrm>
            <a:off x="1100667" y="2352166"/>
            <a:ext cx="2999619" cy="2999619"/>
          </a:xfrm>
          <a:prstGeom prst="ellipse">
            <a:avLst/>
          </a:prstGeom>
          <a:solidFill>
            <a:schemeClr val="accent1">
              <a:lumMod val="20000"/>
              <a:lumOff val="8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Oval 8"/>
          <p:cNvSpPr/>
          <p:nvPr/>
        </p:nvSpPr>
        <p:spPr>
          <a:xfrm>
            <a:off x="1855368" y="3392609"/>
            <a:ext cx="1814286" cy="1814286"/>
          </a:xfrm>
          <a:prstGeom prst="ellipse">
            <a:avLst/>
          </a:prstGeom>
          <a:solidFill>
            <a:schemeClr val="accent1">
              <a:lumMod val="60000"/>
              <a:lumOff val="4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Oval 9"/>
          <p:cNvSpPr/>
          <p:nvPr/>
        </p:nvSpPr>
        <p:spPr>
          <a:xfrm>
            <a:off x="2568987" y="4299752"/>
            <a:ext cx="459619" cy="459619"/>
          </a:xfrm>
          <a:prstGeom prst="ellipse">
            <a:avLst/>
          </a:prstGeom>
          <a:solidFill>
            <a:schemeClr val="accent1">
              <a:lumMod val="5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Freeform 18"/>
          <p:cNvSpPr/>
          <p:nvPr/>
        </p:nvSpPr>
        <p:spPr>
          <a:xfrm>
            <a:off x="2000511" y="3835294"/>
            <a:ext cx="1028095" cy="217715"/>
          </a:xfrm>
          <a:custGeom>
            <a:avLst/>
            <a:gdLst>
              <a:gd name="connsiteX0" fmla="*/ 0 w 2370666"/>
              <a:gd name="connsiteY0" fmla="*/ 701564 h 701564"/>
              <a:gd name="connsiteX1" fmla="*/ 786190 w 2370666"/>
              <a:gd name="connsiteY1" fmla="*/ 40 h 701564"/>
              <a:gd name="connsiteX2" fmla="*/ 1511904 w 2370666"/>
              <a:gd name="connsiteY2" fmla="*/ 665278 h 701564"/>
              <a:gd name="connsiteX3" fmla="*/ 2370666 w 2370666"/>
              <a:gd name="connsiteY3" fmla="*/ 12135 h 701564"/>
            </a:gdLst>
            <a:ahLst/>
            <a:cxnLst>
              <a:cxn ang="0">
                <a:pos x="connsiteX0" y="connsiteY0"/>
              </a:cxn>
              <a:cxn ang="0">
                <a:pos x="connsiteX1" y="connsiteY1"/>
              </a:cxn>
              <a:cxn ang="0">
                <a:pos x="connsiteX2" y="connsiteY2"/>
              </a:cxn>
              <a:cxn ang="0">
                <a:pos x="connsiteX3" y="connsiteY3"/>
              </a:cxn>
            </a:cxnLst>
            <a:rect l="l" t="t" r="r" b="b"/>
            <a:pathLst>
              <a:path w="2370666" h="701564">
                <a:moveTo>
                  <a:pt x="0" y="701564"/>
                </a:moveTo>
                <a:cubicBezTo>
                  <a:pt x="267103" y="353826"/>
                  <a:pt x="534206" y="6088"/>
                  <a:pt x="786190" y="40"/>
                </a:cubicBezTo>
                <a:cubicBezTo>
                  <a:pt x="1038174" y="-6008"/>
                  <a:pt x="1247825" y="663262"/>
                  <a:pt x="1511904" y="665278"/>
                </a:cubicBezTo>
                <a:cubicBezTo>
                  <a:pt x="1775983" y="667294"/>
                  <a:pt x="2199317" y="40"/>
                  <a:pt x="2370666" y="12135"/>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dirty="0" smtClean="0"/>
          </a:p>
        </p:txBody>
      </p:sp>
      <p:sp>
        <p:nvSpPr>
          <p:cNvPr id="20" name="TextBox 19"/>
          <p:cNvSpPr txBox="1"/>
          <p:nvPr/>
        </p:nvSpPr>
        <p:spPr>
          <a:xfrm>
            <a:off x="2940270" y="3697931"/>
            <a:ext cx="481472" cy="246221"/>
          </a:xfrm>
          <a:prstGeom prst="rect">
            <a:avLst/>
          </a:prstGeom>
          <a:noFill/>
        </p:spPr>
        <p:txBody>
          <a:bodyPr wrap="none" rtlCol="0">
            <a:spAutoFit/>
          </a:bodyPr>
          <a:lstStyle/>
          <a:p>
            <a:r>
              <a:rPr lang="en-US" sz="1000" dirty="0" smtClean="0"/>
              <a:t>AAAA</a:t>
            </a:r>
            <a:endParaRPr lang="en-US" sz="1000" dirty="0"/>
          </a:p>
        </p:txBody>
      </p:sp>
      <p:sp>
        <p:nvSpPr>
          <p:cNvPr id="21" name="Freeform 20"/>
          <p:cNvSpPr/>
          <p:nvPr/>
        </p:nvSpPr>
        <p:spPr>
          <a:xfrm>
            <a:off x="2000511" y="4053009"/>
            <a:ext cx="1028095" cy="217715"/>
          </a:xfrm>
          <a:custGeom>
            <a:avLst/>
            <a:gdLst>
              <a:gd name="connsiteX0" fmla="*/ 0 w 2370666"/>
              <a:gd name="connsiteY0" fmla="*/ 701564 h 701564"/>
              <a:gd name="connsiteX1" fmla="*/ 786190 w 2370666"/>
              <a:gd name="connsiteY1" fmla="*/ 40 h 701564"/>
              <a:gd name="connsiteX2" fmla="*/ 1511904 w 2370666"/>
              <a:gd name="connsiteY2" fmla="*/ 665278 h 701564"/>
              <a:gd name="connsiteX3" fmla="*/ 2370666 w 2370666"/>
              <a:gd name="connsiteY3" fmla="*/ 12135 h 701564"/>
            </a:gdLst>
            <a:ahLst/>
            <a:cxnLst>
              <a:cxn ang="0">
                <a:pos x="connsiteX0" y="connsiteY0"/>
              </a:cxn>
              <a:cxn ang="0">
                <a:pos x="connsiteX1" y="connsiteY1"/>
              </a:cxn>
              <a:cxn ang="0">
                <a:pos x="connsiteX2" y="connsiteY2"/>
              </a:cxn>
              <a:cxn ang="0">
                <a:pos x="connsiteX3" y="connsiteY3"/>
              </a:cxn>
            </a:cxnLst>
            <a:rect l="l" t="t" r="r" b="b"/>
            <a:pathLst>
              <a:path w="2370666" h="701564">
                <a:moveTo>
                  <a:pt x="0" y="701564"/>
                </a:moveTo>
                <a:cubicBezTo>
                  <a:pt x="267103" y="353826"/>
                  <a:pt x="534206" y="6088"/>
                  <a:pt x="786190" y="40"/>
                </a:cubicBezTo>
                <a:cubicBezTo>
                  <a:pt x="1038174" y="-6008"/>
                  <a:pt x="1247825" y="663262"/>
                  <a:pt x="1511904" y="665278"/>
                </a:cubicBezTo>
                <a:cubicBezTo>
                  <a:pt x="1775983" y="667294"/>
                  <a:pt x="2199317" y="40"/>
                  <a:pt x="2370666" y="12135"/>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dirty="0" smtClean="0"/>
          </a:p>
        </p:txBody>
      </p:sp>
      <p:sp>
        <p:nvSpPr>
          <p:cNvPr id="22" name="TextBox 21"/>
          <p:cNvSpPr txBox="1"/>
          <p:nvPr/>
        </p:nvSpPr>
        <p:spPr>
          <a:xfrm>
            <a:off x="2940270" y="3915646"/>
            <a:ext cx="481472" cy="246221"/>
          </a:xfrm>
          <a:prstGeom prst="rect">
            <a:avLst/>
          </a:prstGeom>
          <a:noFill/>
        </p:spPr>
        <p:txBody>
          <a:bodyPr wrap="none" rtlCol="0">
            <a:spAutoFit/>
          </a:bodyPr>
          <a:lstStyle/>
          <a:p>
            <a:r>
              <a:rPr lang="en-US" sz="1000" dirty="0" smtClean="0"/>
              <a:t>AAAA</a:t>
            </a:r>
            <a:endParaRPr lang="en-US" sz="1000" dirty="0"/>
          </a:p>
        </p:txBody>
      </p:sp>
      <p:sp>
        <p:nvSpPr>
          <p:cNvPr id="25" name="Freeform 24"/>
          <p:cNvSpPr/>
          <p:nvPr/>
        </p:nvSpPr>
        <p:spPr>
          <a:xfrm>
            <a:off x="1670312" y="2700507"/>
            <a:ext cx="1028095" cy="217715"/>
          </a:xfrm>
          <a:custGeom>
            <a:avLst/>
            <a:gdLst>
              <a:gd name="connsiteX0" fmla="*/ 0 w 2370666"/>
              <a:gd name="connsiteY0" fmla="*/ 701564 h 701564"/>
              <a:gd name="connsiteX1" fmla="*/ 786190 w 2370666"/>
              <a:gd name="connsiteY1" fmla="*/ 40 h 701564"/>
              <a:gd name="connsiteX2" fmla="*/ 1511904 w 2370666"/>
              <a:gd name="connsiteY2" fmla="*/ 665278 h 701564"/>
              <a:gd name="connsiteX3" fmla="*/ 2370666 w 2370666"/>
              <a:gd name="connsiteY3" fmla="*/ 12135 h 701564"/>
            </a:gdLst>
            <a:ahLst/>
            <a:cxnLst>
              <a:cxn ang="0">
                <a:pos x="connsiteX0" y="connsiteY0"/>
              </a:cxn>
              <a:cxn ang="0">
                <a:pos x="connsiteX1" y="connsiteY1"/>
              </a:cxn>
              <a:cxn ang="0">
                <a:pos x="connsiteX2" y="connsiteY2"/>
              </a:cxn>
              <a:cxn ang="0">
                <a:pos x="connsiteX3" y="connsiteY3"/>
              </a:cxn>
            </a:cxnLst>
            <a:rect l="l" t="t" r="r" b="b"/>
            <a:pathLst>
              <a:path w="2370666" h="701564">
                <a:moveTo>
                  <a:pt x="0" y="701564"/>
                </a:moveTo>
                <a:cubicBezTo>
                  <a:pt x="267103" y="353826"/>
                  <a:pt x="534206" y="6088"/>
                  <a:pt x="786190" y="40"/>
                </a:cubicBezTo>
                <a:cubicBezTo>
                  <a:pt x="1038174" y="-6008"/>
                  <a:pt x="1247825" y="663262"/>
                  <a:pt x="1511904" y="665278"/>
                </a:cubicBezTo>
                <a:cubicBezTo>
                  <a:pt x="1775983" y="667294"/>
                  <a:pt x="2199317" y="40"/>
                  <a:pt x="2370666" y="12135"/>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dirty="0" smtClean="0"/>
          </a:p>
        </p:txBody>
      </p:sp>
      <p:sp>
        <p:nvSpPr>
          <p:cNvPr id="26" name="TextBox 25"/>
          <p:cNvSpPr txBox="1"/>
          <p:nvPr/>
        </p:nvSpPr>
        <p:spPr>
          <a:xfrm>
            <a:off x="2610071" y="2563144"/>
            <a:ext cx="481472" cy="246221"/>
          </a:xfrm>
          <a:prstGeom prst="rect">
            <a:avLst/>
          </a:prstGeom>
          <a:noFill/>
        </p:spPr>
        <p:txBody>
          <a:bodyPr wrap="none" rtlCol="0">
            <a:spAutoFit/>
          </a:bodyPr>
          <a:lstStyle/>
          <a:p>
            <a:r>
              <a:rPr lang="en-US" sz="1000" dirty="0" smtClean="0"/>
              <a:t>AAAA</a:t>
            </a:r>
            <a:endParaRPr lang="en-US" sz="1000" dirty="0"/>
          </a:p>
        </p:txBody>
      </p:sp>
      <p:sp>
        <p:nvSpPr>
          <p:cNvPr id="29" name="Freeform 28"/>
          <p:cNvSpPr/>
          <p:nvPr/>
        </p:nvSpPr>
        <p:spPr>
          <a:xfrm>
            <a:off x="2248423" y="2874840"/>
            <a:ext cx="1028095" cy="217715"/>
          </a:xfrm>
          <a:custGeom>
            <a:avLst/>
            <a:gdLst>
              <a:gd name="connsiteX0" fmla="*/ 0 w 2370666"/>
              <a:gd name="connsiteY0" fmla="*/ 701564 h 701564"/>
              <a:gd name="connsiteX1" fmla="*/ 786190 w 2370666"/>
              <a:gd name="connsiteY1" fmla="*/ 40 h 701564"/>
              <a:gd name="connsiteX2" fmla="*/ 1511904 w 2370666"/>
              <a:gd name="connsiteY2" fmla="*/ 665278 h 701564"/>
              <a:gd name="connsiteX3" fmla="*/ 2370666 w 2370666"/>
              <a:gd name="connsiteY3" fmla="*/ 12135 h 701564"/>
            </a:gdLst>
            <a:ahLst/>
            <a:cxnLst>
              <a:cxn ang="0">
                <a:pos x="connsiteX0" y="connsiteY0"/>
              </a:cxn>
              <a:cxn ang="0">
                <a:pos x="connsiteX1" y="connsiteY1"/>
              </a:cxn>
              <a:cxn ang="0">
                <a:pos x="connsiteX2" y="connsiteY2"/>
              </a:cxn>
              <a:cxn ang="0">
                <a:pos x="connsiteX3" y="connsiteY3"/>
              </a:cxn>
            </a:cxnLst>
            <a:rect l="l" t="t" r="r" b="b"/>
            <a:pathLst>
              <a:path w="2370666" h="701564">
                <a:moveTo>
                  <a:pt x="0" y="701564"/>
                </a:moveTo>
                <a:cubicBezTo>
                  <a:pt x="267103" y="353826"/>
                  <a:pt x="534206" y="6088"/>
                  <a:pt x="786190" y="40"/>
                </a:cubicBezTo>
                <a:cubicBezTo>
                  <a:pt x="1038174" y="-6008"/>
                  <a:pt x="1247825" y="663262"/>
                  <a:pt x="1511904" y="665278"/>
                </a:cubicBezTo>
                <a:cubicBezTo>
                  <a:pt x="1775983" y="667294"/>
                  <a:pt x="2199317" y="40"/>
                  <a:pt x="2370666" y="12135"/>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dirty="0" smtClean="0"/>
          </a:p>
        </p:txBody>
      </p:sp>
      <p:sp>
        <p:nvSpPr>
          <p:cNvPr id="30" name="TextBox 29"/>
          <p:cNvSpPr txBox="1"/>
          <p:nvPr/>
        </p:nvSpPr>
        <p:spPr>
          <a:xfrm>
            <a:off x="3188182" y="2737477"/>
            <a:ext cx="481472" cy="246221"/>
          </a:xfrm>
          <a:prstGeom prst="rect">
            <a:avLst/>
          </a:prstGeom>
          <a:noFill/>
        </p:spPr>
        <p:txBody>
          <a:bodyPr wrap="none" rtlCol="0">
            <a:spAutoFit/>
          </a:bodyPr>
          <a:lstStyle/>
          <a:p>
            <a:r>
              <a:rPr lang="en-US" sz="1000" dirty="0" smtClean="0"/>
              <a:t>AAAA</a:t>
            </a:r>
            <a:endParaRPr lang="en-US" sz="1000" dirty="0"/>
          </a:p>
        </p:txBody>
      </p:sp>
      <p:sp>
        <p:nvSpPr>
          <p:cNvPr id="31" name="Freeform 30"/>
          <p:cNvSpPr/>
          <p:nvPr/>
        </p:nvSpPr>
        <p:spPr>
          <a:xfrm>
            <a:off x="1259965" y="3223022"/>
            <a:ext cx="1028095" cy="217715"/>
          </a:xfrm>
          <a:custGeom>
            <a:avLst/>
            <a:gdLst>
              <a:gd name="connsiteX0" fmla="*/ 0 w 2370666"/>
              <a:gd name="connsiteY0" fmla="*/ 701564 h 701564"/>
              <a:gd name="connsiteX1" fmla="*/ 786190 w 2370666"/>
              <a:gd name="connsiteY1" fmla="*/ 40 h 701564"/>
              <a:gd name="connsiteX2" fmla="*/ 1511904 w 2370666"/>
              <a:gd name="connsiteY2" fmla="*/ 665278 h 701564"/>
              <a:gd name="connsiteX3" fmla="*/ 2370666 w 2370666"/>
              <a:gd name="connsiteY3" fmla="*/ 12135 h 701564"/>
            </a:gdLst>
            <a:ahLst/>
            <a:cxnLst>
              <a:cxn ang="0">
                <a:pos x="connsiteX0" y="connsiteY0"/>
              </a:cxn>
              <a:cxn ang="0">
                <a:pos x="connsiteX1" y="connsiteY1"/>
              </a:cxn>
              <a:cxn ang="0">
                <a:pos x="connsiteX2" y="connsiteY2"/>
              </a:cxn>
              <a:cxn ang="0">
                <a:pos x="connsiteX3" y="connsiteY3"/>
              </a:cxn>
            </a:cxnLst>
            <a:rect l="l" t="t" r="r" b="b"/>
            <a:pathLst>
              <a:path w="2370666" h="701564">
                <a:moveTo>
                  <a:pt x="0" y="701564"/>
                </a:moveTo>
                <a:cubicBezTo>
                  <a:pt x="267103" y="353826"/>
                  <a:pt x="534206" y="6088"/>
                  <a:pt x="786190" y="40"/>
                </a:cubicBezTo>
                <a:cubicBezTo>
                  <a:pt x="1038174" y="-6008"/>
                  <a:pt x="1247825" y="663262"/>
                  <a:pt x="1511904" y="665278"/>
                </a:cubicBezTo>
                <a:cubicBezTo>
                  <a:pt x="1775983" y="667294"/>
                  <a:pt x="2199317" y="40"/>
                  <a:pt x="2370666" y="12135"/>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dirty="0" smtClean="0"/>
          </a:p>
        </p:txBody>
      </p:sp>
      <p:sp>
        <p:nvSpPr>
          <p:cNvPr id="32" name="TextBox 31"/>
          <p:cNvSpPr txBox="1"/>
          <p:nvPr/>
        </p:nvSpPr>
        <p:spPr>
          <a:xfrm>
            <a:off x="2199724" y="3085659"/>
            <a:ext cx="481472" cy="246221"/>
          </a:xfrm>
          <a:prstGeom prst="rect">
            <a:avLst/>
          </a:prstGeom>
          <a:noFill/>
        </p:spPr>
        <p:txBody>
          <a:bodyPr wrap="none" rtlCol="0">
            <a:spAutoFit/>
          </a:bodyPr>
          <a:lstStyle/>
          <a:p>
            <a:r>
              <a:rPr lang="en-US" sz="1000" dirty="0" smtClean="0"/>
              <a:t>AAAA</a:t>
            </a:r>
            <a:endParaRPr lang="en-US" sz="1000" dirty="0"/>
          </a:p>
        </p:txBody>
      </p:sp>
      <p:grpSp>
        <p:nvGrpSpPr>
          <p:cNvPr id="50" name="Group 49"/>
          <p:cNvGrpSpPr/>
          <p:nvPr/>
        </p:nvGrpSpPr>
        <p:grpSpPr>
          <a:xfrm>
            <a:off x="2940270" y="2276269"/>
            <a:ext cx="4448750" cy="1421662"/>
            <a:chOff x="2940270" y="2276269"/>
            <a:chExt cx="4448750" cy="1421662"/>
          </a:xfrm>
        </p:grpSpPr>
        <p:cxnSp>
          <p:nvCxnSpPr>
            <p:cNvPr id="34" name="Straight Connector 33"/>
            <p:cNvCxnSpPr/>
            <p:nvPr/>
          </p:nvCxnSpPr>
          <p:spPr>
            <a:xfrm flipV="1">
              <a:off x="3276518" y="2460935"/>
              <a:ext cx="1765247" cy="239573"/>
            </a:xfrm>
            <a:prstGeom prst="line">
              <a:avLst/>
            </a:prstGeom>
            <a:ln>
              <a:solidFill>
                <a:schemeClr val="accent2">
                  <a:lumMod val="75000"/>
                </a:schemeClr>
              </a:solidFill>
            </a:ln>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p:nvCxnSpPr>
          <p:spPr>
            <a:xfrm flipV="1">
              <a:off x="2940270" y="2460935"/>
              <a:ext cx="2101495" cy="1236996"/>
            </a:xfrm>
            <a:prstGeom prst="line">
              <a:avLst/>
            </a:prstGeom>
            <a:ln>
              <a:solidFill>
                <a:schemeClr val="accent2">
                  <a:lumMod val="75000"/>
                </a:schemeClr>
              </a:solidFill>
            </a:ln>
          </p:spPr>
          <p:style>
            <a:lnRef idx="2">
              <a:schemeClr val="accent1"/>
            </a:lnRef>
            <a:fillRef idx="0">
              <a:schemeClr val="accent1"/>
            </a:fillRef>
            <a:effectRef idx="1">
              <a:schemeClr val="accent1"/>
            </a:effectRef>
            <a:fontRef idx="minor">
              <a:schemeClr val="tx1"/>
            </a:fontRef>
          </p:style>
        </p:cxnSp>
        <p:sp>
          <p:nvSpPr>
            <p:cNvPr id="37" name="TextBox 36"/>
            <p:cNvSpPr txBox="1"/>
            <p:nvPr/>
          </p:nvSpPr>
          <p:spPr>
            <a:xfrm>
              <a:off x="5041765" y="2276269"/>
              <a:ext cx="2347255" cy="584776"/>
            </a:xfrm>
            <a:prstGeom prst="rect">
              <a:avLst/>
            </a:prstGeom>
            <a:noFill/>
          </p:spPr>
          <p:txBody>
            <a:bodyPr wrap="none" rtlCol="0">
              <a:spAutoFit/>
            </a:bodyPr>
            <a:lstStyle/>
            <a:p>
              <a:r>
                <a:rPr lang="en-US" dirty="0" smtClean="0"/>
                <a:t>Traditional RNA-</a:t>
              </a:r>
              <a:r>
                <a:rPr lang="en-US" dirty="0" err="1" smtClean="0"/>
                <a:t>seq</a:t>
              </a:r>
              <a:endParaRPr lang="en-US" dirty="0" smtClean="0"/>
            </a:p>
            <a:p>
              <a:r>
                <a:rPr lang="en-US" sz="1400" dirty="0" smtClean="0"/>
                <a:t>- Proportional to protein level</a:t>
              </a:r>
            </a:p>
          </p:txBody>
        </p:sp>
      </p:grpSp>
      <p:grpSp>
        <p:nvGrpSpPr>
          <p:cNvPr id="51" name="Group 50"/>
          <p:cNvGrpSpPr/>
          <p:nvPr/>
        </p:nvGrpSpPr>
        <p:grpSpPr>
          <a:xfrm>
            <a:off x="2800512" y="3256071"/>
            <a:ext cx="5242822" cy="1446550"/>
            <a:chOff x="2800512" y="3256071"/>
            <a:chExt cx="5242822" cy="1446550"/>
          </a:xfrm>
        </p:grpSpPr>
        <p:cxnSp>
          <p:nvCxnSpPr>
            <p:cNvPr id="40" name="Straight Connector 39"/>
            <p:cNvCxnSpPr/>
            <p:nvPr/>
          </p:nvCxnSpPr>
          <p:spPr>
            <a:xfrm flipV="1">
              <a:off x="2800512" y="3440737"/>
              <a:ext cx="2241253" cy="1099703"/>
            </a:xfrm>
            <a:prstGeom prst="line">
              <a:avLst/>
            </a:prstGeom>
            <a:ln>
              <a:solidFill>
                <a:srgbClr val="953735"/>
              </a:solidFill>
            </a:ln>
          </p:spPr>
          <p:style>
            <a:lnRef idx="2">
              <a:schemeClr val="accent1"/>
            </a:lnRef>
            <a:fillRef idx="0">
              <a:schemeClr val="accent1"/>
            </a:fillRef>
            <a:effectRef idx="1">
              <a:schemeClr val="accent1"/>
            </a:effectRef>
            <a:fontRef idx="minor">
              <a:schemeClr val="tx1"/>
            </a:fontRef>
          </p:style>
        </p:cxnSp>
        <p:sp>
          <p:nvSpPr>
            <p:cNvPr id="46" name="TextBox 45"/>
            <p:cNvSpPr txBox="1"/>
            <p:nvPr/>
          </p:nvSpPr>
          <p:spPr>
            <a:xfrm>
              <a:off x="5041765" y="3256071"/>
              <a:ext cx="3001569" cy="1446550"/>
            </a:xfrm>
            <a:prstGeom prst="rect">
              <a:avLst/>
            </a:prstGeom>
            <a:noFill/>
          </p:spPr>
          <p:txBody>
            <a:bodyPr wrap="square" rtlCol="0">
              <a:spAutoFit/>
            </a:bodyPr>
            <a:lstStyle/>
            <a:p>
              <a:r>
                <a:rPr lang="en-US" dirty="0" smtClean="0"/>
                <a:t>Nascent-</a:t>
              </a:r>
              <a:r>
                <a:rPr lang="en-US" dirty="0" err="1" smtClean="0"/>
                <a:t>seq</a:t>
              </a:r>
              <a:endParaRPr lang="en-US" dirty="0" smtClean="0"/>
            </a:p>
            <a:p>
              <a:pPr marL="285750" indent="-285750">
                <a:buFontTx/>
                <a:buChar char="-"/>
              </a:pPr>
              <a:r>
                <a:rPr lang="en-US" sz="1400" dirty="0" smtClean="0"/>
                <a:t>Proportional to transcription rate</a:t>
              </a:r>
            </a:p>
            <a:p>
              <a:pPr marL="285750" indent="-285750">
                <a:buFontTx/>
                <a:buChar char="-"/>
              </a:pPr>
              <a:r>
                <a:rPr lang="en-US" sz="1400" dirty="0" smtClean="0"/>
                <a:t>Bypasses accumulation effects</a:t>
              </a:r>
            </a:p>
            <a:p>
              <a:pPr marL="285750" indent="-285750">
                <a:buFontTx/>
                <a:buChar char="-"/>
              </a:pPr>
              <a:r>
                <a:rPr lang="en-US" sz="1400" dirty="0" smtClean="0"/>
                <a:t>Differential processing and degradation rates</a:t>
              </a:r>
            </a:p>
            <a:p>
              <a:endParaRPr lang="en-US" sz="1400" dirty="0"/>
            </a:p>
          </p:txBody>
        </p:sp>
      </p:grpSp>
      <p:sp>
        <p:nvSpPr>
          <p:cNvPr id="47" name="Freeform 46"/>
          <p:cNvSpPr/>
          <p:nvPr/>
        </p:nvSpPr>
        <p:spPr>
          <a:xfrm flipV="1">
            <a:off x="2623843" y="4438796"/>
            <a:ext cx="255950" cy="54201"/>
          </a:xfrm>
          <a:custGeom>
            <a:avLst/>
            <a:gdLst>
              <a:gd name="connsiteX0" fmla="*/ 0 w 2370666"/>
              <a:gd name="connsiteY0" fmla="*/ 701564 h 701564"/>
              <a:gd name="connsiteX1" fmla="*/ 786190 w 2370666"/>
              <a:gd name="connsiteY1" fmla="*/ 40 h 701564"/>
              <a:gd name="connsiteX2" fmla="*/ 1511904 w 2370666"/>
              <a:gd name="connsiteY2" fmla="*/ 665278 h 701564"/>
              <a:gd name="connsiteX3" fmla="*/ 2370666 w 2370666"/>
              <a:gd name="connsiteY3" fmla="*/ 12135 h 701564"/>
            </a:gdLst>
            <a:ahLst/>
            <a:cxnLst>
              <a:cxn ang="0">
                <a:pos x="connsiteX0" y="connsiteY0"/>
              </a:cxn>
              <a:cxn ang="0">
                <a:pos x="connsiteX1" y="connsiteY1"/>
              </a:cxn>
              <a:cxn ang="0">
                <a:pos x="connsiteX2" y="connsiteY2"/>
              </a:cxn>
              <a:cxn ang="0">
                <a:pos x="connsiteX3" y="connsiteY3"/>
              </a:cxn>
            </a:cxnLst>
            <a:rect l="l" t="t" r="r" b="b"/>
            <a:pathLst>
              <a:path w="2370666" h="701564">
                <a:moveTo>
                  <a:pt x="0" y="701564"/>
                </a:moveTo>
                <a:cubicBezTo>
                  <a:pt x="267103" y="353826"/>
                  <a:pt x="534206" y="6088"/>
                  <a:pt x="786190" y="40"/>
                </a:cubicBezTo>
                <a:cubicBezTo>
                  <a:pt x="1038174" y="-6008"/>
                  <a:pt x="1247825" y="663262"/>
                  <a:pt x="1511904" y="665278"/>
                </a:cubicBezTo>
                <a:cubicBezTo>
                  <a:pt x="1775983" y="667294"/>
                  <a:pt x="2199317" y="40"/>
                  <a:pt x="2370666" y="12135"/>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dirty="0" smtClean="0"/>
          </a:p>
        </p:txBody>
      </p:sp>
      <p:sp>
        <p:nvSpPr>
          <p:cNvPr id="48" name="Freeform 47"/>
          <p:cNvSpPr/>
          <p:nvPr/>
        </p:nvSpPr>
        <p:spPr>
          <a:xfrm flipV="1">
            <a:off x="2648268" y="4591196"/>
            <a:ext cx="255950" cy="54201"/>
          </a:xfrm>
          <a:custGeom>
            <a:avLst/>
            <a:gdLst>
              <a:gd name="connsiteX0" fmla="*/ 0 w 2370666"/>
              <a:gd name="connsiteY0" fmla="*/ 701564 h 701564"/>
              <a:gd name="connsiteX1" fmla="*/ 786190 w 2370666"/>
              <a:gd name="connsiteY1" fmla="*/ 40 h 701564"/>
              <a:gd name="connsiteX2" fmla="*/ 1511904 w 2370666"/>
              <a:gd name="connsiteY2" fmla="*/ 665278 h 701564"/>
              <a:gd name="connsiteX3" fmla="*/ 2370666 w 2370666"/>
              <a:gd name="connsiteY3" fmla="*/ 12135 h 701564"/>
            </a:gdLst>
            <a:ahLst/>
            <a:cxnLst>
              <a:cxn ang="0">
                <a:pos x="connsiteX0" y="connsiteY0"/>
              </a:cxn>
              <a:cxn ang="0">
                <a:pos x="connsiteX1" y="connsiteY1"/>
              </a:cxn>
              <a:cxn ang="0">
                <a:pos x="connsiteX2" y="connsiteY2"/>
              </a:cxn>
              <a:cxn ang="0">
                <a:pos x="connsiteX3" y="connsiteY3"/>
              </a:cxn>
            </a:cxnLst>
            <a:rect l="l" t="t" r="r" b="b"/>
            <a:pathLst>
              <a:path w="2370666" h="701564">
                <a:moveTo>
                  <a:pt x="0" y="701564"/>
                </a:moveTo>
                <a:cubicBezTo>
                  <a:pt x="267103" y="353826"/>
                  <a:pt x="534206" y="6088"/>
                  <a:pt x="786190" y="40"/>
                </a:cubicBezTo>
                <a:cubicBezTo>
                  <a:pt x="1038174" y="-6008"/>
                  <a:pt x="1247825" y="663262"/>
                  <a:pt x="1511904" y="665278"/>
                </a:cubicBezTo>
                <a:cubicBezTo>
                  <a:pt x="1775983" y="667294"/>
                  <a:pt x="2199317" y="40"/>
                  <a:pt x="2370666" y="12135"/>
                </a:cubicBezTo>
              </a:path>
            </a:pathLst>
          </a:cu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dirty="0" smtClean="0"/>
          </a:p>
        </p:txBody>
      </p:sp>
    </p:spTree>
    <p:extLst>
      <p:ext uri="{BB962C8B-B14F-4D97-AF65-F5344CB8AC3E}">
        <p14:creationId xmlns:p14="http://schemas.microsoft.com/office/powerpoint/2010/main" val="82624017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6"/>
          <p:cNvSpPr>
            <a:spLocks noGrp="1" noChangeArrowheads="1"/>
          </p:cNvSpPr>
          <p:nvPr>
            <p:ph type="title"/>
          </p:nvPr>
        </p:nvSpPr>
        <p:spPr>
          <a:xfrm>
            <a:off x="0" y="0"/>
            <a:ext cx="9144000" cy="788988"/>
          </a:xfrm>
        </p:spPr>
        <p:txBody>
          <a:bodyPr/>
          <a:lstStyle/>
          <a:p>
            <a:r>
              <a:rPr lang="en-US" sz="2400" b="1" dirty="0" smtClean="0">
                <a:latin typeface="Helvetica"/>
                <a:cs typeface="Helvetica"/>
              </a:rPr>
              <a:t>Groucho (Gro)             Groucho Marx</a:t>
            </a:r>
          </a:p>
        </p:txBody>
      </p:sp>
      <p:sp>
        <p:nvSpPr>
          <p:cNvPr id="5" name="Rectangle 27"/>
          <p:cNvSpPr>
            <a:spLocks noChangeArrowheads="1"/>
          </p:cNvSpPr>
          <p:nvPr/>
        </p:nvSpPr>
        <p:spPr bwMode="auto">
          <a:xfrm>
            <a:off x="6223000" y="2259013"/>
            <a:ext cx="184150" cy="366712"/>
          </a:xfrm>
          <a:prstGeom prst="rect">
            <a:avLst/>
          </a:prstGeom>
          <a:noFill/>
          <a:ln w="9525">
            <a:noFill/>
            <a:miter lim="800000"/>
            <a:headEnd/>
            <a:tailEnd/>
          </a:ln>
        </p:spPr>
        <p:txBody>
          <a:bodyPr wrap="none">
            <a:prstTxWarp prst="textNoShape">
              <a:avLst/>
            </a:prstTxWarp>
            <a:spAutoFit/>
          </a:bodyPr>
          <a:lstStyle/>
          <a:p>
            <a:endParaRPr lang="en-US" dirty="0"/>
          </a:p>
        </p:txBody>
      </p:sp>
      <p:pic>
        <p:nvPicPr>
          <p:cNvPr id="6" name="Picture 31"/>
          <p:cNvPicPr>
            <a:picLocks noChangeArrowheads="1"/>
          </p:cNvPicPr>
          <p:nvPr/>
        </p:nvPicPr>
        <p:blipFill>
          <a:blip r:embed="rId2"/>
          <a:srcRect/>
          <a:stretch>
            <a:fillRect/>
          </a:stretch>
        </p:blipFill>
        <p:spPr bwMode="auto">
          <a:xfrm>
            <a:off x="2514600" y="1295400"/>
            <a:ext cx="2085975" cy="2819400"/>
          </a:xfrm>
          <a:prstGeom prst="rect">
            <a:avLst/>
          </a:prstGeom>
          <a:noFill/>
          <a:ln w="12700">
            <a:noFill/>
            <a:miter lim="800000"/>
            <a:headEnd/>
            <a:tailEnd/>
          </a:ln>
        </p:spPr>
      </p:pic>
      <p:pic>
        <p:nvPicPr>
          <p:cNvPr id="7" name="Picture 32"/>
          <p:cNvPicPr>
            <a:picLocks noChangeArrowheads="1"/>
          </p:cNvPicPr>
          <p:nvPr/>
        </p:nvPicPr>
        <p:blipFill>
          <a:blip r:embed="rId3">
            <a:lum bright="-20000"/>
          </a:blip>
          <a:srcRect/>
          <a:stretch>
            <a:fillRect/>
          </a:stretch>
        </p:blipFill>
        <p:spPr bwMode="auto">
          <a:xfrm>
            <a:off x="4648200" y="1295400"/>
            <a:ext cx="2209800" cy="2819400"/>
          </a:xfrm>
          <a:prstGeom prst="rect">
            <a:avLst/>
          </a:prstGeom>
          <a:noFill/>
          <a:ln w="12700">
            <a:noFill/>
            <a:miter lim="800000"/>
            <a:headEnd/>
            <a:tailEnd/>
          </a:ln>
        </p:spPr>
      </p:pic>
      <p:sp>
        <p:nvSpPr>
          <p:cNvPr id="8" name="Text Box 33"/>
          <p:cNvSpPr txBox="1">
            <a:spLocks noChangeArrowheads="1"/>
          </p:cNvSpPr>
          <p:nvPr/>
        </p:nvSpPr>
        <p:spPr bwMode="auto">
          <a:xfrm>
            <a:off x="2514600" y="1219200"/>
            <a:ext cx="1115518" cy="338554"/>
          </a:xfrm>
          <a:prstGeom prst="rect">
            <a:avLst/>
          </a:prstGeom>
          <a:noFill/>
          <a:ln w="9525">
            <a:noFill/>
            <a:miter lim="800000"/>
            <a:headEnd/>
            <a:tailEnd/>
          </a:ln>
        </p:spPr>
        <p:txBody>
          <a:bodyPr wrap="none">
            <a:prstTxWarp prst="textNoShape">
              <a:avLst/>
            </a:prstTxWarp>
            <a:spAutoFit/>
          </a:bodyPr>
          <a:lstStyle/>
          <a:p>
            <a:r>
              <a:rPr lang="en-US" sz="1600" b="1" i="1" dirty="0">
                <a:solidFill>
                  <a:schemeClr val="bg1"/>
                </a:solidFill>
                <a:latin typeface="Helvetica"/>
                <a:ea typeface="Comic Sans MS" pitchFamily="-110" charset="0"/>
                <a:cs typeface="Helvetica"/>
              </a:rPr>
              <a:t>groucho</a:t>
            </a:r>
            <a:r>
              <a:rPr lang="en-US" sz="1600" b="1" i="1" baseline="30000" dirty="0">
                <a:solidFill>
                  <a:schemeClr val="bg1"/>
                </a:solidFill>
                <a:latin typeface="Helvetica"/>
                <a:ea typeface="Comic Sans MS" pitchFamily="-110" charset="0"/>
                <a:cs typeface="Helvetica"/>
              </a:rPr>
              <a:t>1</a:t>
            </a:r>
            <a:endParaRPr lang="en-US" sz="1600" b="1" i="1" dirty="0">
              <a:solidFill>
                <a:schemeClr val="bg1"/>
              </a:solidFill>
              <a:latin typeface="Helvetica"/>
              <a:ea typeface="Comic Sans MS" pitchFamily="-110" charset="0"/>
              <a:cs typeface="Helvetica"/>
            </a:endParaRPr>
          </a:p>
        </p:txBody>
      </p:sp>
      <p:sp>
        <p:nvSpPr>
          <p:cNvPr id="9" name="Text Box 34"/>
          <p:cNvSpPr txBox="1">
            <a:spLocks noChangeArrowheads="1"/>
          </p:cNvSpPr>
          <p:nvPr/>
        </p:nvSpPr>
        <p:spPr bwMode="auto">
          <a:xfrm>
            <a:off x="4648200" y="1219200"/>
            <a:ext cx="1358773" cy="338554"/>
          </a:xfrm>
          <a:prstGeom prst="rect">
            <a:avLst/>
          </a:prstGeom>
          <a:noFill/>
          <a:ln w="9525">
            <a:noFill/>
            <a:miter lim="800000"/>
            <a:headEnd/>
            <a:tailEnd/>
          </a:ln>
        </p:spPr>
        <p:txBody>
          <a:bodyPr wrap="none">
            <a:prstTxWarp prst="textNoShape">
              <a:avLst/>
            </a:prstTxWarp>
            <a:spAutoFit/>
          </a:bodyPr>
          <a:lstStyle/>
          <a:p>
            <a:r>
              <a:rPr lang="en-US" sz="1600" b="1" i="1" dirty="0" err="1">
                <a:solidFill>
                  <a:schemeClr val="bg1"/>
                </a:solidFill>
                <a:latin typeface="Helvetica"/>
                <a:ea typeface="Comic Sans MS" pitchFamily="-110" charset="0"/>
                <a:cs typeface="Helvetica"/>
              </a:rPr>
              <a:t>groucho</a:t>
            </a:r>
            <a:r>
              <a:rPr lang="en-US" sz="1600" b="1" i="1" baseline="30000" dirty="0" err="1">
                <a:solidFill>
                  <a:schemeClr val="bg1"/>
                </a:solidFill>
                <a:latin typeface="Helvetica"/>
                <a:ea typeface="Comic Sans MS" pitchFamily="-110" charset="0"/>
                <a:cs typeface="Helvetica"/>
              </a:rPr>
              <a:t>Marx</a:t>
            </a:r>
            <a:endParaRPr lang="en-US" sz="1600" b="1" i="1" dirty="0">
              <a:solidFill>
                <a:srgbClr val="FAFA59"/>
              </a:solidFill>
              <a:latin typeface="Helvetica"/>
              <a:ea typeface="Comic Sans MS" pitchFamily="-110" charset="0"/>
              <a:cs typeface="Helvetica"/>
            </a:endParaRPr>
          </a:p>
        </p:txBody>
      </p:sp>
      <p:pic>
        <p:nvPicPr>
          <p:cNvPr id="10" name="Picture 70" descr="gro construct big"/>
          <p:cNvPicPr>
            <a:picLocks noChangeArrowheads="1"/>
          </p:cNvPicPr>
          <p:nvPr/>
        </p:nvPicPr>
        <p:blipFill>
          <a:blip r:embed="rId4" cstate="email">
            <a:extLst>
              <a:ext uri="{28A0092B-C50C-407E-A947-70E740481C1C}">
                <a14:useLocalDpi xmlns:a14="http://schemas.microsoft.com/office/drawing/2010/main"/>
              </a:ext>
            </a:extLst>
          </a:blip>
          <a:srcRect l="7500" t="37445" r="18169" b="26526"/>
          <a:stretch>
            <a:fillRect/>
          </a:stretch>
        </p:blipFill>
        <p:spPr bwMode="auto">
          <a:xfrm rot="16562622">
            <a:off x="4751387" y="2039938"/>
            <a:ext cx="1096963" cy="122238"/>
          </a:xfrm>
          <a:prstGeom prst="rect">
            <a:avLst/>
          </a:prstGeom>
          <a:noFill/>
          <a:ln w="9525">
            <a:noFill/>
            <a:miter lim="800000"/>
            <a:headEnd/>
            <a:tailEnd/>
          </a:ln>
        </p:spPr>
      </p:pic>
      <p:sp>
        <p:nvSpPr>
          <p:cNvPr id="11" name="Right Arrow 10"/>
          <p:cNvSpPr/>
          <p:nvPr/>
        </p:nvSpPr>
        <p:spPr bwMode="auto">
          <a:xfrm>
            <a:off x="4191000" y="254000"/>
            <a:ext cx="826008" cy="332232"/>
          </a:xfrm>
          <a:prstGeom prst="rightArrow">
            <a:avLst/>
          </a:prstGeom>
          <a:solidFill>
            <a:srgbClr val="800000"/>
          </a:solidFill>
          <a:ln w="9525" cap="flat" cmpd="sng" algn="ctr">
            <a:solidFill>
              <a:srgbClr val="800000"/>
            </a:solidFill>
            <a:prstDash val="solid"/>
            <a:round/>
            <a:headEnd type="none" w="med" len="med"/>
            <a:tailEnd type="none" w="med" len="med"/>
          </a:ln>
          <a:effectLst/>
          <a:scene3d>
            <a:camera prst="orthographicFront"/>
            <a:lightRig rig="threePt" dir="t"/>
          </a:scene3d>
          <a:sp3d>
            <a:bevelT w="165100" prst="coolSlant"/>
            <a:bevelB w="165100" prst="coolSlant"/>
          </a:sp3d>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Papyrus" pitchFamily="-109" charset="0"/>
              <a:ea typeface="ＭＳ Ｐゴシック" pitchFamily="-109" charset="-128"/>
              <a:cs typeface="ＭＳ Ｐゴシック" pitchFamily="-109" charset="-128"/>
            </a:endParaRPr>
          </a:p>
        </p:txBody>
      </p:sp>
      <p:sp>
        <p:nvSpPr>
          <p:cNvPr id="12" name="TextBox 11"/>
          <p:cNvSpPr txBox="1"/>
          <p:nvPr/>
        </p:nvSpPr>
        <p:spPr>
          <a:xfrm>
            <a:off x="2057400" y="4114800"/>
            <a:ext cx="6477000" cy="338554"/>
          </a:xfrm>
          <a:prstGeom prst="rect">
            <a:avLst/>
          </a:prstGeom>
          <a:noFill/>
        </p:spPr>
        <p:txBody>
          <a:bodyPr wrap="square" rtlCol="0">
            <a:spAutoFit/>
          </a:bodyPr>
          <a:lstStyle/>
          <a:p>
            <a:r>
              <a:rPr lang="en-US" sz="1600" b="1" i="1" dirty="0" smtClean="0">
                <a:latin typeface="Helvetica"/>
                <a:cs typeface="Helvetica"/>
              </a:rPr>
              <a:t>groucho</a:t>
            </a:r>
            <a:r>
              <a:rPr lang="en-US" sz="1600" b="1" dirty="0" smtClean="0">
                <a:latin typeface="Helvetica"/>
                <a:cs typeface="Helvetica"/>
              </a:rPr>
              <a:t> mutant results in extra supraorbital bristles</a:t>
            </a:r>
            <a:endParaRPr lang="en-US" sz="1600" b="1" dirty="0">
              <a:latin typeface="Helvetica"/>
              <a:cs typeface="Helvetica"/>
            </a:endParaRPr>
          </a:p>
        </p:txBody>
      </p:sp>
      <p:cxnSp>
        <p:nvCxnSpPr>
          <p:cNvPr id="13" name="Straight Connector 12"/>
          <p:cNvCxnSpPr/>
          <p:nvPr/>
        </p:nvCxnSpPr>
        <p:spPr>
          <a:xfrm>
            <a:off x="1944486" y="6552061"/>
            <a:ext cx="3932669" cy="0"/>
          </a:xfrm>
          <a:prstGeom prst="line">
            <a:avLst/>
          </a:prstGeom>
          <a:ln w="53975" cap="flat" cmpd="sng" algn="ctr">
            <a:solidFill>
              <a:schemeClr val="tx1"/>
            </a:solidFill>
            <a:prstDash val="solid"/>
            <a:round/>
            <a:headEnd type="none" w="med" len="med"/>
            <a:tailEnd type="none" w="med" len="med"/>
          </a:ln>
        </p:spPr>
        <p:style>
          <a:lnRef idx="2">
            <a:schemeClr val="accent1"/>
          </a:lnRef>
          <a:fillRef idx="0">
            <a:schemeClr val="accent1"/>
          </a:fillRef>
          <a:effectRef idx="1">
            <a:schemeClr val="accent1"/>
          </a:effectRef>
          <a:fontRef idx="minor">
            <a:schemeClr val="tx1"/>
          </a:fontRef>
        </p:style>
      </p:cxnSp>
      <p:sp>
        <p:nvSpPr>
          <p:cNvPr id="14" name="Rectangle 13"/>
          <p:cNvSpPr/>
          <p:nvPr/>
        </p:nvSpPr>
        <p:spPr>
          <a:xfrm>
            <a:off x="4431234" y="6439487"/>
            <a:ext cx="845666" cy="204722"/>
          </a:xfrm>
          <a:prstGeom prst="rect">
            <a:avLst/>
          </a:prstGeom>
          <a:solidFill>
            <a:srgbClr val="615E19"/>
          </a:solidFill>
          <a:ln>
            <a:solidFill>
              <a:srgbClr val="615E19"/>
            </a:solidFill>
          </a:ln>
          <a:scene3d>
            <a:camera prst="orthographicFront"/>
            <a:lightRig rig="threePt" dir="t"/>
          </a:scene3d>
          <a:sp3d>
            <a:bevel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1" dirty="0">
              <a:latin typeface="Helvetica"/>
              <a:cs typeface="Helvetica"/>
            </a:endParaRPr>
          </a:p>
        </p:txBody>
      </p:sp>
      <p:sp>
        <p:nvSpPr>
          <p:cNvPr id="15" name="Regular Pentagon 14"/>
          <p:cNvSpPr/>
          <p:nvPr/>
        </p:nvSpPr>
        <p:spPr>
          <a:xfrm>
            <a:off x="4518611" y="5838634"/>
            <a:ext cx="705751" cy="689753"/>
          </a:xfrm>
          <a:prstGeom prst="pentagon">
            <a:avLst/>
          </a:prstGeom>
          <a:solidFill>
            <a:srgbClr val="2E4D07"/>
          </a:solidFill>
          <a:ln>
            <a:solidFill>
              <a:srgbClr val="2E4D07"/>
            </a:solidFill>
          </a:ln>
          <a:scene3d>
            <a:camera prst="orthographicFront"/>
            <a:lightRig rig="threePt" dir="t"/>
          </a:scene3d>
          <a:sp3d>
            <a:bevelT w="165100" prst="coolSlant"/>
            <a:bevelB/>
          </a:sp3d>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b="1" dirty="0" smtClean="0">
                <a:latin typeface="Helvetica"/>
                <a:cs typeface="Helvetica"/>
              </a:rPr>
              <a:t>A</a:t>
            </a:r>
            <a:endParaRPr lang="en-US" sz="2400" b="1" dirty="0">
              <a:latin typeface="Helvetica"/>
              <a:cs typeface="Helvetica"/>
            </a:endParaRPr>
          </a:p>
        </p:txBody>
      </p:sp>
      <p:cxnSp>
        <p:nvCxnSpPr>
          <p:cNvPr id="16" name="Straight Connector 15"/>
          <p:cNvCxnSpPr/>
          <p:nvPr/>
        </p:nvCxnSpPr>
        <p:spPr>
          <a:xfrm rot="16200000" flipH="1">
            <a:off x="5581150" y="6274169"/>
            <a:ext cx="552607" cy="1"/>
          </a:xfrm>
          <a:prstGeom prst="line">
            <a:avLst/>
          </a:prstGeom>
          <a:ln w="53975" cap="flat" cmpd="sng" algn="ctr">
            <a:solidFill>
              <a:srgbClr val="000000"/>
            </a:solidFill>
            <a:prstDash val="solid"/>
            <a:round/>
            <a:headEnd type="none" w="med" len="med"/>
            <a:tailEnd w="med" len="med"/>
          </a:ln>
        </p:spPr>
        <p:style>
          <a:lnRef idx="2">
            <a:schemeClr val="accent1"/>
          </a:lnRef>
          <a:fillRef idx="0">
            <a:schemeClr val="accent1"/>
          </a:fillRef>
          <a:effectRef idx="1">
            <a:schemeClr val="accent1"/>
          </a:effectRef>
          <a:fontRef idx="minor">
            <a:schemeClr val="tx1"/>
          </a:fontRef>
        </p:style>
      </p:cxnSp>
      <p:cxnSp>
        <p:nvCxnSpPr>
          <p:cNvPr id="17" name="Straight Arrow Connector 16"/>
          <p:cNvCxnSpPr/>
          <p:nvPr/>
        </p:nvCxnSpPr>
        <p:spPr>
          <a:xfrm flipV="1">
            <a:off x="5832055" y="6006332"/>
            <a:ext cx="643634" cy="2382"/>
          </a:xfrm>
          <a:prstGeom prst="straightConnector1">
            <a:avLst/>
          </a:prstGeom>
          <a:ln w="53975" cap="flat" cmpd="sng" algn="ctr">
            <a:solidFill>
              <a:srgbClr val="000000"/>
            </a:solidFill>
            <a:prstDash val="solid"/>
            <a:round/>
            <a:headEnd type="none" w="med" len="med"/>
            <a:tailEnd type="arrow" w="med" len="med"/>
          </a:ln>
        </p:spPr>
        <p:style>
          <a:lnRef idx="2">
            <a:schemeClr val="accent1"/>
          </a:lnRef>
          <a:fillRef idx="0">
            <a:schemeClr val="accent1"/>
          </a:fillRef>
          <a:effectRef idx="1">
            <a:schemeClr val="accent1"/>
          </a:effectRef>
          <a:fontRef idx="minor">
            <a:schemeClr val="tx1"/>
          </a:fontRef>
        </p:style>
      </p:cxnSp>
      <p:sp>
        <p:nvSpPr>
          <p:cNvPr id="18" name="Rectangle 17"/>
          <p:cNvSpPr/>
          <p:nvPr/>
        </p:nvSpPr>
        <p:spPr>
          <a:xfrm>
            <a:off x="6475689" y="5813199"/>
            <a:ext cx="646218" cy="369332"/>
          </a:xfrm>
          <a:prstGeom prst="rect">
            <a:avLst/>
          </a:prstGeom>
        </p:spPr>
        <p:txBody>
          <a:bodyPr wrap="none">
            <a:spAutoFit/>
          </a:bodyPr>
          <a:lstStyle/>
          <a:p>
            <a:r>
              <a:rPr lang="en-US" b="1" dirty="0" smtClean="0">
                <a:solidFill>
                  <a:srgbClr val="800000"/>
                </a:solidFill>
                <a:latin typeface="Helvetica"/>
                <a:cs typeface="Helvetica"/>
              </a:rPr>
              <a:t>OFF</a:t>
            </a:r>
            <a:endParaRPr lang="en-US" b="1" dirty="0">
              <a:solidFill>
                <a:srgbClr val="800000"/>
              </a:solidFill>
              <a:latin typeface="Helvetica"/>
              <a:cs typeface="Helvetica"/>
            </a:endParaRPr>
          </a:p>
        </p:txBody>
      </p:sp>
      <p:sp>
        <p:nvSpPr>
          <p:cNvPr id="19" name="TextBox 18"/>
          <p:cNvSpPr txBox="1"/>
          <p:nvPr/>
        </p:nvSpPr>
        <p:spPr>
          <a:xfrm>
            <a:off x="3601754" y="6507385"/>
            <a:ext cx="977900" cy="369332"/>
          </a:xfrm>
          <a:prstGeom prst="rect">
            <a:avLst/>
          </a:prstGeom>
          <a:noFill/>
        </p:spPr>
        <p:txBody>
          <a:bodyPr wrap="square" rtlCol="0">
            <a:spAutoFit/>
          </a:bodyPr>
          <a:lstStyle/>
          <a:p>
            <a:r>
              <a:rPr lang="en-US" b="1" dirty="0" smtClean="0">
                <a:latin typeface="Helvetica"/>
                <a:cs typeface="Helvetica"/>
              </a:rPr>
              <a:t>CRM</a:t>
            </a:r>
            <a:endParaRPr lang="en-US" b="1" dirty="0">
              <a:latin typeface="Helvetica"/>
              <a:cs typeface="Helvetica"/>
            </a:endParaRPr>
          </a:p>
        </p:txBody>
      </p:sp>
      <p:sp>
        <p:nvSpPr>
          <p:cNvPr id="20" name="Rectangle 19"/>
          <p:cNvSpPr/>
          <p:nvPr/>
        </p:nvSpPr>
        <p:spPr>
          <a:xfrm>
            <a:off x="2143316" y="6456334"/>
            <a:ext cx="653642" cy="204717"/>
          </a:xfrm>
          <a:prstGeom prst="rect">
            <a:avLst/>
          </a:prstGeom>
          <a:solidFill>
            <a:schemeClr val="accent4">
              <a:lumMod val="60000"/>
              <a:lumOff val="40000"/>
            </a:schemeClr>
          </a:solidFill>
          <a:ln>
            <a:solidFill>
              <a:schemeClr val="accent4">
                <a:lumMod val="60000"/>
                <a:lumOff val="40000"/>
              </a:schemeClr>
            </a:solidFill>
          </a:ln>
          <a:scene3d>
            <a:camera prst="orthographicFront"/>
            <a:lightRig rig="threePt" dir="t"/>
          </a:scene3d>
          <a:sp3d>
            <a:bevel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b="1" dirty="0">
              <a:latin typeface="Helvetica"/>
              <a:cs typeface="Helvetica"/>
            </a:endParaRPr>
          </a:p>
        </p:txBody>
      </p:sp>
      <p:sp>
        <p:nvSpPr>
          <p:cNvPr id="21" name="Regular Pentagon 20"/>
          <p:cNvSpPr/>
          <p:nvPr/>
        </p:nvSpPr>
        <p:spPr>
          <a:xfrm>
            <a:off x="2057400" y="5710327"/>
            <a:ext cx="841510" cy="812998"/>
          </a:xfrm>
          <a:prstGeom prst="pentagon">
            <a:avLst/>
          </a:prstGeom>
          <a:solidFill>
            <a:srgbClr val="4B365C"/>
          </a:solidFill>
          <a:ln>
            <a:solidFill>
              <a:srgbClr val="4B365C"/>
            </a:solidFill>
          </a:ln>
          <a:scene3d>
            <a:camera prst="orthographicFront"/>
            <a:lightRig rig="threePt" dir="t"/>
          </a:scene3d>
          <a:sp3d>
            <a:bevelT w="165100" prst="coolSlant"/>
            <a:bevelB/>
          </a:sp3d>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b="1" dirty="0">
                <a:latin typeface="Helvetica"/>
                <a:cs typeface="Helvetica"/>
              </a:rPr>
              <a:t>R</a:t>
            </a:r>
          </a:p>
        </p:txBody>
      </p:sp>
      <p:sp>
        <p:nvSpPr>
          <p:cNvPr id="22" name="Oval 21"/>
          <p:cNvSpPr/>
          <p:nvPr/>
        </p:nvSpPr>
        <p:spPr>
          <a:xfrm>
            <a:off x="2426026" y="5509571"/>
            <a:ext cx="1053906" cy="607255"/>
          </a:xfrm>
          <a:prstGeom prst="ellipse">
            <a:avLst/>
          </a:prstGeom>
          <a:solidFill>
            <a:srgbClr val="800000"/>
          </a:solidFill>
          <a:ln>
            <a:solidFill>
              <a:srgbClr val="800000"/>
            </a:solidFill>
          </a:ln>
          <a:scene3d>
            <a:camera prst="orthographicFront"/>
            <a:lightRig rig="threePt" dir="t"/>
          </a:scene3d>
          <a:sp3d>
            <a:bevelT w="165100" prst="coolSlant"/>
          </a:sp3d>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000" b="1" dirty="0" smtClean="0">
                <a:latin typeface="Helvetica"/>
                <a:cs typeface="Helvetica"/>
              </a:rPr>
              <a:t>Gro</a:t>
            </a:r>
            <a:endParaRPr lang="en-US" sz="2000" b="1" dirty="0">
              <a:latin typeface="Helvetica"/>
              <a:cs typeface="Helvetica"/>
            </a:endParaRPr>
          </a:p>
        </p:txBody>
      </p:sp>
      <p:sp>
        <p:nvSpPr>
          <p:cNvPr id="23" name="Freeform 22"/>
          <p:cNvSpPr/>
          <p:nvPr/>
        </p:nvSpPr>
        <p:spPr>
          <a:xfrm>
            <a:off x="3136644" y="4588887"/>
            <a:ext cx="2886020" cy="920684"/>
          </a:xfrm>
          <a:custGeom>
            <a:avLst/>
            <a:gdLst>
              <a:gd name="connsiteX0" fmla="*/ 0 w 3130550"/>
              <a:gd name="connsiteY0" fmla="*/ 495300 h 844550"/>
              <a:gd name="connsiteX1" fmla="*/ 2501900 w 3130550"/>
              <a:gd name="connsiteY1" fmla="*/ 38100 h 844550"/>
              <a:gd name="connsiteX2" fmla="*/ 3035300 w 3130550"/>
              <a:gd name="connsiteY2" fmla="*/ 723900 h 844550"/>
              <a:gd name="connsiteX3" fmla="*/ 3073400 w 3130550"/>
              <a:gd name="connsiteY3" fmla="*/ 762000 h 844550"/>
            </a:gdLst>
            <a:ahLst/>
            <a:cxnLst>
              <a:cxn ang="0">
                <a:pos x="connsiteX0" y="connsiteY0"/>
              </a:cxn>
              <a:cxn ang="0">
                <a:pos x="connsiteX1" y="connsiteY1"/>
              </a:cxn>
              <a:cxn ang="0">
                <a:pos x="connsiteX2" y="connsiteY2"/>
              </a:cxn>
              <a:cxn ang="0">
                <a:pos x="connsiteX3" y="connsiteY3"/>
              </a:cxn>
            </a:cxnLst>
            <a:rect l="l" t="t" r="r" b="b"/>
            <a:pathLst>
              <a:path w="3130550" h="844550">
                <a:moveTo>
                  <a:pt x="0" y="495300"/>
                </a:moveTo>
                <a:cubicBezTo>
                  <a:pt x="998008" y="247650"/>
                  <a:pt x="1996017" y="0"/>
                  <a:pt x="2501900" y="38100"/>
                </a:cubicBezTo>
                <a:cubicBezTo>
                  <a:pt x="3007783" y="76200"/>
                  <a:pt x="2940050" y="603250"/>
                  <a:pt x="3035300" y="723900"/>
                </a:cubicBezTo>
                <a:cubicBezTo>
                  <a:pt x="3130550" y="844550"/>
                  <a:pt x="3073400" y="762000"/>
                  <a:pt x="3073400" y="762000"/>
                </a:cubicBezTo>
              </a:path>
            </a:pathLst>
          </a:custGeom>
          <a:ln w="57150" cap="flat" cmpd="sng" algn="ctr">
            <a:solidFill>
              <a:srgbClr val="800000"/>
            </a:solidFill>
            <a:prstDash val="solid"/>
            <a:round/>
            <a:headEnd type="none" w="med" len="med"/>
            <a:tailEnd type="none" w="med" len="med"/>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dirty="0"/>
          </a:p>
        </p:txBody>
      </p:sp>
      <p:cxnSp>
        <p:nvCxnSpPr>
          <p:cNvPr id="24" name="Straight Connector 23"/>
          <p:cNvCxnSpPr/>
          <p:nvPr/>
        </p:nvCxnSpPr>
        <p:spPr>
          <a:xfrm>
            <a:off x="5731792" y="5456343"/>
            <a:ext cx="616310" cy="5079"/>
          </a:xfrm>
          <a:prstGeom prst="line">
            <a:avLst/>
          </a:prstGeom>
          <a:ln w="79375" cap="flat" cmpd="sng" algn="ctr">
            <a:solidFill>
              <a:srgbClr val="800000"/>
            </a:solidFill>
            <a:prstDash val="solid"/>
            <a:round/>
            <a:headEnd type="none" w="med" len="med"/>
            <a:tailEnd type="none" w="med" len="med"/>
          </a:ln>
          <a:scene3d>
            <a:camera prst="orthographicFront"/>
            <a:lightRig rig="threePt" dir="t"/>
          </a:scene3d>
          <a:sp3d>
            <a:bevelT w="177800"/>
          </a:sp3d>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268868996"/>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t>Nascent-seq augments our knowledge of Groucho’s effects on the transcriptom</a:t>
            </a:r>
            <a:r>
              <a:rPr lang="en-US" sz="3200" dirty="0"/>
              <a:t>e</a:t>
            </a:r>
          </a:p>
        </p:txBody>
      </p:sp>
      <p:sp>
        <p:nvSpPr>
          <p:cNvPr id="5" name="Rectangle 4"/>
          <p:cNvSpPr/>
          <p:nvPr/>
        </p:nvSpPr>
        <p:spPr>
          <a:xfrm>
            <a:off x="2895600" y="2514600"/>
            <a:ext cx="1447800" cy="9144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t>Homogenization</a:t>
            </a:r>
            <a:endParaRPr lang="en-US" sz="1400" dirty="0"/>
          </a:p>
        </p:txBody>
      </p:sp>
      <p:sp>
        <p:nvSpPr>
          <p:cNvPr id="6" name="Rectangle 5"/>
          <p:cNvSpPr/>
          <p:nvPr/>
        </p:nvSpPr>
        <p:spPr>
          <a:xfrm>
            <a:off x="3162300" y="3581400"/>
            <a:ext cx="914400" cy="9144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t>Filtration</a:t>
            </a:r>
            <a:endParaRPr lang="en-US" sz="1400" dirty="0"/>
          </a:p>
        </p:txBody>
      </p:sp>
      <p:sp>
        <p:nvSpPr>
          <p:cNvPr id="8" name="Rectangle 7"/>
          <p:cNvSpPr/>
          <p:nvPr/>
        </p:nvSpPr>
        <p:spPr>
          <a:xfrm>
            <a:off x="3162300" y="4648200"/>
            <a:ext cx="914400" cy="9144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t>Sucrose cushion (2x)</a:t>
            </a:r>
            <a:endParaRPr lang="en-US" sz="1400" dirty="0"/>
          </a:p>
        </p:txBody>
      </p:sp>
      <p:sp>
        <p:nvSpPr>
          <p:cNvPr id="15" name="Rectangle 14"/>
          <p:cNvSpPr/>
          <p:nvPr/>
        </p:nvSpPr>
        <p:spPr>
          <a:xfrm>
            <a:off x="5257800" y="1981200"/>
            <a:ext cx="1143000" cy="9144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t>Nuclear </a:t>
            </a:r>
            <a:r>
              <a:rPr lang="en-US" sz="1400" dirty="0" err="1" smtClean="0"/>
              <a:t>lysis</a:t>
            </a:r>
            <a:endParaRPr lang="en-US" sz="1400" dirty="0"/>
          </a:p>
        </p:txBody>
      </p:sp>
      <p:cxnSp>
        <p:nvCxnSpPr>
          <p:cNvPr id="17" name="Straight Arrow Connector 16"/>
          <p:cNvCxnSpPr/>
          <p:nvPr/>
        </p:nvCxnSpPr>
        <p:spPr>
          <a:xfrm>
            <a:off x="3619500" y="3429000"/>
            <a:ext cx="0" cy="1524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a:stCxn id="6" idx="2"/>
          </p:cNvCxnSpPr>
          <p:nvPr/>
        </p:nvCxnSpPr>
        <p:spPr>
          <a:xfrm>
            <a:off x="3619500" y="4495800"/>
            <a:ext cx="0" cy="1524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24" name="Elbow Connector 23"/>
          <p:cNvCxnSpPr>
            <a:stCxn id="8" idx="3"/>
            <a:endCxn id="15" idx="1"/>
          </p:cNvCxnSpPr>
          <p:nvPr/>
        </p:nvCxnSpPr>
        <p:spPr>
          <a:xfrm flipV="1">
            <a:off x="4076700" y="2438400"/>
            <a:ext cx="1181100" cy="2667000"/>
          </a:xfrm>
          <a:prstGeom prst="bentConnector3">
            <a:avLst/>
          </a:prstGeom>
          <a:ln>
            <a:tailEnd type="arrow"/>
          </a:ln>
        </p:spPr>
        <p:style>
          <a:lnRef idx="2">
            <a:schemeClr val="accent1"/>
          </a:lnRef>
          <a:fillRef idx="0">
            <a:schemeClr val="accent1"/>
          </a:fillRef>
          <a:effectRef idx="1">
            <a:schemeClr val="accent1"/>
          </a:effectRef>
          <a:fontRef idx="minor">
            <a:schemeClr val="tx1"/>
          </a:fontRef>
        </p:style>
      </p:cxnSp>
      <p:sp>
        <p:nvSpPr>
          <p:cNvPr id="31" name="Rectangle 30"/>
          <p:cNvSpPr/>
          <p:nvPr/>
        </p:nvSpPr>
        <p:spPr>
          <a:xfrm>
            <a:off x="5162550" y="3048000"/>
            <a:ext cx="1333500" cy="9144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t>Low-speed centrifugation</a:t>
            </a:r>
            <a:endParaRPr lang="en-US" sz="1400" dirty="0"/>
          </a:p>
        </p:txBody>
      </p:sp>
      <p:sp>
        <p:nvSpPr>
          <p:cNvPr id="32" name="Rectangle 31"/>
          <p:cNvSpPr/>
          <p:nvPr/>
        </p:nvSpPr>
        <p:spPr>
          <a:xfrm>
            <a:off x="5162550" y="4114800"/>
            <a:ext cx="1333500" cy="9144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err="1" smtClean="0"/>
              <a:t>TRIzol</a:t>
            </a:r>
            <a:r>
              <a:rPr lang="en-US" sz="1400" dirty="0"/>
              <a:t> </a:t>
            </a:r>
            <a:r>
              <a:rPr lang="en-US" sz="1400" dirty="0" smtClean="0"/>
              <a:t>extraction/RNA isolation</a:t>
            </a:r>
            <a:endParaRPr lang="en-US" sz="1400" dirty="0"/>
          </a:p>
        </p:txBody>
      </p:sp>
      <p:sp>
        <p:nvSpPr>
          <p:cNvPr id="33" name="Rectangle 32"/>
          <p:cNvSpPr/>
          <p:nvPr/>
        </p:nvSpPr>
        <p:spPr>
          <a:xfrm>
            <a:off x="5143500" y="5181600"/>
            <a:ext cx="1371600" cy="9144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t>poly-A &amp; </a:t>
            </a:r>
            <a:r>
              <a:rPr lang="en-US" sz="1400" dirty="0" err="1" smtClean="0"/>
              <a:t>rRNA</a:t>
            </a:r>
            <a:r>
              <a:rPr lang="en-US" sz="1400" dirty="0" smtClean="0"/>
              <a:t> depletion</a:t>
            </a:r>
            <a:endParaRPr lang="en-US" sz="1400" dirty="0"/>
          </a:p>
        </p:txBody>
      </p:sp>
      <p:cxnSp>
        <p:nvCxnSpPr>
          <p:cNvPr id="34" name="Straight Arrow Connector 33"/>
          <p:cNvCxnSpPr/>
          <p:nvPr/>
        </p:nvCxnSpPr>
        <p:spPr>
          <a:xfrm>
            <a:off x="5829300" y="2895600"/>
            <a:ext cx="0" cy="1524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5" name="Straight Arrow Connector 34"/>
          <p:cNvCxnSpPr/>
          <p:nvPr/>
        </p:nvCxnSpPr>
        <p:spPr>
          <a:xfrm>
            <a:off x="5829300" y="3962400"/>
            <a:ext cx="0" cy="1524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6" name="Straight Arrow Connector 35"/>
          <p:cNvCxnSpPr/>
          <p:nvPr/>
        </p:nvCxnSpPr>
        <p:spPr>
          <a:xfrm>
            <a:off x="5829300" y="5029200"/>
            <a:ext cx="0" cy="1524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grpSp>
        <p:nvGrpSpPr>
          <p:cNvPr id="44" name="Group 43"/>
          <p:cNvGrpSpPr/>
          <p:nvPr/>
        </p:nvGrpSpPr>
        <p:grpSpPr>
          <a:xfrm>
            <a:off x="1143000" y="2057400"/>
            <a:ext cx="1003299" cy="984351"/>
            <a:chOff x="914400" y="2362200"/>
            <a:chExt cx="1003299" cy="984351"/>
          </a:xfrm>
        </p:grpSpPr>
        <p:pic>
          <p:nvPicPr>
            <p:cNvPr id="40" name="Picture 39" descr="Series041_z0_ch00c.jpg"/>
            <p:cNvPicPr>
              <a:picLocks noChangeAspect="1"/>
            </p:cNvPicPr>
            <p:nvPr/>
          </p:nvPicPr>
          <p:blipFill rotWithShape="1">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l="13021" t="14131"/>
            <a:stretch/>
          </p:blipFill>
          <p:spPr>
            <a:xfrm rot="16200000">
              <a:off x="923874" y="2505126"/>
              <a:ext cx="831951" cy="850899"/>
            </a:xfrm>
            <a:prstGeom prst="rect">
              <a:avLst/>
            </a:prstGeom>
          </p:spPr>
        </p:pic>
        <p:pic>
          <p:nvPicPr>
            <p:cNvPr id="42" name="Picture 41" descr="Series041_z0_ch00c.jpg"/>
            <p:cNvPicPr>
              <a:picLocks noChangeAspect="1"/>
            </p:cNvPicPr>
            <p:nvPr/>
          </p:nvPicPr>
          <p:blipFill rotWithShape="1">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l="13021" t="14131"/>
            <a:stretch/>
          </p:blipFill>
          <p:spPr>
            <a:xfrm rot="16200000">
              <a:off x="1076274" y="2352726"/>
              <a:ext cx="831951" cy="850899"/>
            </a:xfrm>
            <a:prstGeom prst="rect">
              <a:avLst/>
            </a:prstGeom>
          </p:spPr>
        </p:pic>
      </p:grpSp>
      <p:grpSp>
        <p:nvGrpSpPr>
          <p:cNvPr id="45" name="Group 44"/>
          <p:cNvGrpSpPr/>
          <p:nvPr/>
        </p:nvGrpSpPr>
        <p:grpSpPr>
          <a:xfrm>
            <a:off x="1143000" y="3009900"/>
            <a:ext cx="1003299" cy="984351"/>
            <a:chOff x="914400" y="2362200"/>
            <a:chExt cx="1003299" cy="984351"/>
          </a:xfrm>
        </p:grpSpPr>
        <p:pic>
          <p:nvPicPr>
            <p:cNvPr id="46" name="Picture 45" descr="Series041_z0_ch00c.jpg"/>
            <p:cNvPicPr>
              <a:picLocks noChangeAspect="1"/>
            </p:cNvPicPr>
            <p:nvPr/>
          </p:nvPicPr>
          <p:blipFill rotWithShape="1">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l="13021" t="14131"/>
            <a:stretch/>
          </p:blipFill>
          <p:spPr>
            <a:xfrm rot="16200000">
              <a:off x="923874" y="2505126"/>
              <a:ext cx="831951" cy="850899"/>
            </a:xfrm>
            <a:prstGeom prst="rect">
              <a:avLst/>
            </a:prstGeom>
          </p:spPr>
        </p:pic>
        <p:pic>
          <p:nvPicPr>
            <p:cNvPr id="47" name="Picture 46" descr="Series041_z0_ch00c.jpg"/>
            <p:cNvPicPr>
              <a:picLocks noChangeAspect="1"/>
            </p:cNvPicPr>
            <p:nvPr/>
          </p:nvPicPr>
          <p:blipFill rotWithShape="1">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l="13021" t="14131"/>
            <a:stretch/>
          </p:blipFill>
          <p:spPr>
            <a:xfrm rot="16200000">
              <a:off x="1076274" y="2352726"/>
              <a:ext cx="831951" cy="850899"/>
            </a:xfrm>
            <a:prstGeom prst="rect">
              <a:avLst/>
            </a:prstGeom>
          </p:spPr>
        </p:pic>
      </p:grpSp>
      <p:grpSp>
        <p:nvGrpSpPr>
          <p:cNvPr id="48" name="Group 47"/>
          <p:cNvGrpSpPr/>
          <p:nvPr/>
        </p:nvGrpSpPr>
        <p:grpSpPr>
          <a:xfrm>
            <a:off x="1143000" y="3962400"/>
            <a:ext cx="1003299" cy="984351"/>
            <a:chOff x="914400" y="2362200"/>
            <a:chExt cx="1003299" cy="984351"/>
          </a:xfrm>
        </p:grpSpPr>
        <p:pic>
          <p:nvPicPr>
            <p:cNvPr id="49" name="Picture 48" descr="Series041_z0_ch00c.jpg"/>
            <p:cNvPicPr>
              <a:picLocks noChangeAspect="1"/>
            </p:cNvPicPr>
            <p:nvPr/>
          </p:nvPicPr>
          <p:blipFill rotWithShape="1">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l="13021" t="14131"/>
            <a:stretch/>
          </p:blipFill>
          <p:spPr>
            <a:xfrm rot="16200000">
              <a:off x="923874" y="2505126"/>
              <a:ext cx="831951" cy="850899"/>
            </a:xfrm>
            <a:prstGeom prst="rect">
              <a:avLst/>
            </a:prstGeom>
          </p:spPr>
        </p:pic>
        <p:pic>
          <p:nvPicPr>
            <p:cNvPr id="50" name="Picture 49" descr="Series041_z0_ch00c.jpg"/>
            <p:cNvPicPr>
              <a:picLocks noChangeAspect="1"/>
            </p:cNvPicPr>
            <p:nvPr/>
          </p:nvPicPr>
          <p:blipFill rotWithShape="1">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l="13021" t="14131"/>
            <a:stretch/>
          </p:blipFill>
          <p:spPr>
            <a:xfrm rot="16200000">
              <a:off x="1076274" y="2352726"/>
              <a:ext cx="831951" cy="850899"/>
            </a:xfrm>
            <a:prstGeom prst="rect">
              <a:avLst/>
            </a:prstGeom>
          </p:spPr>
        </p:pic>
      </p:grpSp>
      <p:sp>
        <p:nvSpPr>
          <p:cNvPr id="51" name="Rectangle 50"/>
          <p:cNvSpPr/>
          <p:nvPr/>
        </p:nvSpPr>
        <p:spPr>
          <a:xfrm>
            <a:off x="6858000" y="5181600"/>
            <a:ext cx="1371600" cy="9144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t>Traditional</a:t>
            </a:r>
          </a:p>
          <a:p>
            <a:pPr algn="ctr"/>
            <a:r>
              <a:rPr lang="en-US" sz="1400" dirty="0" smtClean="0"/>
              <a:t>RNA-seq</a:t>
            </a:r>
            <a:endParaRPr lang="en-US" sz="1400" dirty="0"/>
          </a:p>
        </p:txBody>
      </p:sp>
      <p:cxnSp>
        <p:nvCxnSpPr>
          <p:cNvPr id="53" name="Straight Arrow Connector 52"/>
          <p:cNvCxnSpPr>
            <a:stCxn id="33" idx="3"/>
            <a:endCxn id="51" idx="1"/>
          </p:cNvCxnSpPr>
          <p:nvPr/>
        </p:nvCxnSpPr>
        <p:spPr>
          <a:xfrm>
            <a:off x="6515100" y="5638800"/>
            <a:ext cx="342900"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54" name="TextBox 53"/>
          <p:cNvSpPr txBox="1"/>
          <p:nvPr/>
        </p:nvSpPr>
        <p:spPr>
          <a:xfrm>
            <a:off x="1371600" y="1600200"/>
            <a:ext cx="505267" cy="369332"/>
          </a:xfrm>
          <a:prstGeom prst="rect">
            <a:avLst/>
          </a:prstGeom>
          <a:noFill/>
        </p:spPr>
        <p:txBody>
          <a:bodyPr wrap="none" rtlCol="0">
            <a:spAutoFit/>
          </a:bodyPr>
          <a:lstStyle/>
          <a:p>
            <a:r>
              <a:rPr lang="en-US" dirty="0" smtClean="0"/>
              <a:t>WT</a:t>
            </a:r>
            <a:endParaRPr lang="en-US" dirty="0"/>
          </a:p>
        </p:txBody>
      </p:sp>
      <p:sp>
        <p:nvSpPr>
          <p:cNvPr id="55" name="TextBox 54"/>
          <p:cNvSpPr txBox="1"/>
          <p:nvPr/>
        </p:nvSpPr>
        <p:spPr>
          <a:xfrm>
            <a:off x="304800" y="2286000"/>
            <a:ext cx="918528" cy="369332"/>
          </a:xfrm>
          <a:prstGeom prst="rect">
            <a:avLst/>
          </a:prstGeom>
          <a:noFill/>
        </p:spPr>
        <p:txBody>
          <a:bodyPr wrap="none" rtlCol="0">
            <a:spAutoFit/>
          </a:bodyPr>
          <a:lstStyle/>
          <a:p>
            <a:r>
              <a:rPr lang="en-US" dirty="0" smtClean="0"/>
              <a:t>1.5-4 </a:t>
            </a:r>
            <a:r>
              <a:rPr lang="en-US" dirty="0" err="1" smtClean="0"/>
              <a:t>hr</a:t>
            </a:r>
            <a:endParaRPr lang="en-US" dirty="0"/>
          </a:p>
        </p:txBody>
      </p:sp>
      <p:sp>
        <p:nvSpPr>
          <p:cNvPr id="56" name="TextBox 55"/>
          <p:cNvSpPr txBox="1"/>
          <p:nvPr/>
        </p:nvSpPr>
        <p:spPr>
          <a:xfrm>
            <a:off x="304800" y="3276600"/>
            <a:ext cx="918528" cy="369332"/>
          </a:xfrm>
          <a:prstGeom prst="rect">
            <a:avLst/>
          </a:prstGeom>
          <a:noFill/>
        </p:spPr>
        <p:txBody>
          <a:bodyPr wrap="none" rtlCol="0">
            <a:spAutoFit/>
          </a:bodyPr>
          <a:lstStyle/>
          <a:p>
            <a:r>
              <a:rPr lang="en-US" dirty="0" smtClean="0"/>
              <a:t>4-6.5 </a:t>
            </a:r>
            <a:r>
              <a:rPr lang="en-US" dirty="0" err="1" smtClean="0"/>
              <a:t>hr</a:t>
            </a:r>
            <a:endParaRPr lang="en-US" dirty="0"/>
          </a:p>
        </p:txBody>
      </p:sp>
      <p:sp>
        <p:nvSpPr>
          <p:cNvPr id="57" name="TextBox 56"/>
          <p:cNvSpPr txBox="1"/>
          <p:nvPr/>
        </p:nvSpPr>
        <p:spPr>
          <a:xfrm>
            <a:off x="304800" y="4267200"/>
            <a:ext cx="918528" cy="369332"/>
          </a:xfrm>
          <a:prstGeom prst="rect">
            <a:avLst/>
          </a:prstGeom>
          <a:noFill/>
        </p:spPr>
        <p:txBody>
          <a:bodyPr wrap="none" rtlCol="0">
            <a:spAutoFit/>
          </a:bodyPr>
          <a:lstStyle/>
          <a:p>
            <a:r>
              <a:rPr lang="en-US" dirty="0" smtClean="0"/>
              <a:t>6.5-9 </a:t>
            </a:r>
            <a:r>
              <a:rPr lang="en-US" dirty="0" err="1" smtClean="0"/>
              <a:t>hr</a:t>
            </a:r>
            <a:endParaRPr lang="en-US" dirty="0"/>
          </a:p>
        </p:txBody>
      </p:sp>
      <p:sp>
        <p:nvSpPr>
          <p:cNvPr id="58" name="Right Brace 57"/>
          <p:cNvSpPr/>
          <p:nvPr/>
        </p:nvSpPr>
        <p:spPr>
          <a:xfrm>
            <a:off x="1752600" y="1600200"/>
            <a:ext cx="1143000" cy="3581400"/>
          </a:xfrm>
          <a:prstGeom prst="rightBrace">
            <a:avLst>
              <a:gd name="adj1" fmla="val 8333"/>
              <a:gd name="adj2" fmla="val 39362"/>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64" name="Rectangle 63"/>
          <p:cNvSpPr/>
          <p:nvPr/>
        </p:nvSpPr>
        <p:spPr>
          <a:xfrm>
            <a:off x="6877050" y="4114800"/>
            <a:ext cx="1333500" cy="9144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t>Nascent mRNA abundance</a:t>
            </a:r>
            <a:endParaRPr lang="en-US" sz="1400" dirty="0"/>
          </a:p>
        </p:txBody>
      </p:sp>
      <p:sp>
        <p:nvSpPr>
          <p:cNvPr id="65" name="Rectangle 64"/>
          <p:cNvSpPr/>
          <p:nvPr/>
        </p:nvSpPr>
        <p:spPr>
          <a:xfrm>
            <a:off x="6877050" y="1981200"/>
            <a:ext cx="1333500" cy="914400"/>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r>
              <a:rPr lang="en-US" sz="1400" dirty="0" smtClean="0"/>
              <a:t>Total mRNA abundances &amp; DE genes</a:t>
            </a:r>
            <a:endParaRPr lang="en-US" sz="1400" dirty="0"/>
          </a:p>
        </p:txBody>
      </p:sp>
      <p:cxnSp>
        <p:nvCxnSpPr>
          <p:cNvPr id="67" name="Straight Arrow Connector 66"/>
          <p:cNvCxnSpPr/>
          <p:nvPr/>
        </p:nvCxnSpPr>
        <p:spPr>
          <a:xfrm flipV="1">
            <a:off x="7543800" y="5029200"/>
            <a:ext cx="0" cy="1524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70" name="Rectangle 69"/>
          <p:cNvSpPr/>
          <p:nvPr/>
        </p:nvSpPr>
        <p:spPr>
          <a:xfrm>
            <a:off x="6877050" y="3048000"/>
            <a:ext cx="1333500" cy="914400"/>
          </a:xfrm>
          <a:prstGeom prst="rect">
            <a:avLst/>
          </a:prstGeom>
        </p:spPr>
        <p:style>
          <a:lnRef idx="1">
            <a:schemeClr val="accent3"/>
          </a:lnRef>
          <a:fillRef idx="3">
            <a:schemeClr val="accent3"/>
          </a:fillRef>
          <a:effectRef idx="2">
            <a:schemeClr val="accent3"/>
          </a:effectRef>
          <a:fontRef idx="minor">
            <a:schemeClr val="lt1"/>
          </a:fontRef>
        </p:style>
        <p:txBody>
          <a:bodyPr rtlCol="0" anchor="ctr"/>
          <a:lstStyle/>
          <a:p>
            <a:pPr algn="ctr"/>
            <a:r>
              <a:rPr lang="en-US" sz="1400" dirty="0" smtClean="0"/>
              <a:t>Data integration</a:t>
            </a:r>
            <a:endParaRPr lang="en-US" sz="1400" dirty="0"/>
          </a:p>
        </p:txBody>
      </p:sp>
      <p:cxnSp>
        <p:nvCxnSpPr>
          <p:cNvPr id="72" name="Straight Arrow Connector 71"/>
          <p:cNvCxnSpPr/>
          <p:nvPr/>
        </p:nvCxnSpPr>
        <p:spPr>
          <a:xfrm flipV="1">
            <a:off x="7543800" y="3962400"/>
            <a:ext cx="0" cy="1524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74" name="Straight Arrow Connector 73"/>
          <p:cNvCxnSpPr/>
          <p:nvPr/>
        </p:nvCxnSpPr>
        <p:spPr>
          <a:xfrm>
            <a:off x="7543800" y="2895600"/>
            <a:ext cx="0" cy="1524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386554580"/>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dirty="0" smtClean="0"/>
              <a:t>Fractionation of chromatin-associated RNA enriches for nascent RNA</a:t>
            </a:r>
            <a:endParaRPr lang="en-US" sz="2800" dirty="0"/>
          </a:p>
        </p:txBody>
      </p:sp>
      <p:pic>
        <p:nvPicPr>
          <p:cNvPr id="5" name="Picture 4" descr="Screen Shot 2014-03-19 at 12.50.22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8829" y="1417638"/>
            <a:ext cx="3246116" cy="4661344"/>
          </a:xfrm>
          <a:prstGeom prst="rect">
            <a:avLst/>
          </a:prstGeom>
        </p:spPr>
      </p:pic>
      <p:pic>
        <p:nvPicPr>
          <p:cNvPr id="8" name="Picture 7" descr="Screen Shot 2014-03-19 at 6.30.49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05724" y="1467638"/>
            <a:ext cx="4034926" cy="4611344"/>
          </a:xfrm>
          <a:prstGeom prst="rect">
            <a:avLst/>
          </a:prstGeom>
        </p:spPr>
      </p:pic>
    </p:spTree>
    <p:extLst>
      <p:ext uri="{BB962C8B-B14F-4D97-AF65-F5344CB8AC3E}">
        <p14:creationId xmlns:p14="http://schemas.microsoft.com/office/powerpoint/2010/main" val="3571224938"/>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Nascent </a:t>
            </a:r>
            <a:r>
              <a:rPr lang="en-US" dirty="0" err="1" smtClean="0"/>
              <a:t>rRNA</a:t>
            </a:r>
            <a:r>
              <a:rPr lang="en-US" dirty="0" smtClean="0"/>
              <a:t> contains lower levels of </a:t>
            </a:r>
            <a:r>
              <a:rPr lang="en-US" dirty="0" err="1" smtClean="0"/>
              <a:t>rRNA</a:t>
            </a:r>
            <a:r>
              <a:rPr lang="en-US" dirty="0" smtClean="0"/>
              <a:t> than total RNA</a:t>
            </a:r>
            <a:endParaRPr lang="en-US" dirty="0"/>
          </a:p>
        </p:txBody>
      </p:sp>
      <p:pic>
        <p:nvPicPr>
          <p:cNvPr id="4" name="Picture 3" descr="Screen Shot 2014-03-19 at 12.39.33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1317" y="1364789"/>
            <a:ext cx="5434036" cy="2558043"/>
          </a:xfrm>
          <a:prstGeom prst="rect">
            <a:avLst/>
          </a:prstGeom>
        </p:spPr>
      </p:pic>
      <p:pic>
        <p:nvPicPr>
          <p:cNvPr id="5" name="Picture 4" descr="Screen Shot 2014-03-19 at 12.39.43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1317" y="4038805"/>
            <a:ext cx="5434036" cy="2530722"/>
          </a:xfrm>
          <a:prstGeom prst="rect">
            <a:avLst/>
          </a:prstGeom>
        </p:spPr>
      </p:pic>
      <p:sp>
        <p:nvSpPr>
          <p:cNvPr id="6" name="TextBox 5"/>
          <p:cNvSpPr txBox="1"/>
          <p:nvPr/>
        </p:nvSpPr>
        <p:spPr>
          <a:xfrm>
            <a:off x="4472624" y="1573854"/>
            <a:ext cx="1292729" cy="369332"/>
          </a:xfrm>
          <a:prstGeom prst="rect">
            <a:avLst/>
          </a:prstGeom>
          <a:noFill/>
        </p:spPr>
        <p:txBody>
          <a:bodyPr wrap="none" rtlCol="0">
            <a:spAutoFit/>
          </a:bodyPr>
          <a:lstStyle/>
          <a:p>
            <a:r>
              <a:rPr lang="en-US" dirty="0" err="1" smtClean="0"/>
              <a:t>Undepleted</a:t>
            </a:r>
            <a:endParaRPr lang="en-US" dirty="0"/>
          </a:p>
        </p:txBody>
      </p:sp>
      <p:sp>
        <p:nvSpPr>
          <p:cNvPr id="7" name="TextBox 6"/>
          <p:cNvSpPr txBox="1"/>
          <p:nvPr/>
        </p:nvSpPr>
        <p:spPr>
          <a:xfrm>
            <a:off x="4721265" y="4164141"/>
            <a:ext cx="1044088" cy="369332"/>
          </a:xfrm>
          <a:prstGeom prst="rect">
            <a:avLst/>
          </a:prstGeom>
          <a:noFill/>
        </p:spPr>
        <p:txBody>
          <a:bodyPr wrap="none" rtlCol="0">
            <a:spAutoFit/>
          </a:bodyPr>
          <a:lstStyle/>
          <a:p>
            <a:r>
              <a:rPr lang="en-US" dirty="0" smtClean="0"/>
              <a:t>Depleted</a:t>
            </a:r>
            <a:endParaRPr lang="en-US" dirty="0"/>
          </a:p>
        </p:txBody>
      </p:sp>
      <p:pic>
        <p:nvPicPr>
          <p:cNvPr id="10" name="Picture 9" descr="Screen Shot 2014-03-19 at 12.44.07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180031" y="3194109"/>
            <a:ext cx="2812115" cy="901319"/>
          </a:xfrm>
          <a:prstGeom prst="rect">
            <a:avLst/>
          </a:prstGeom>
        </p:spPr>
      </p:pic>
    </p:spTree>
    <p:extLst>
      <p:ext uri="{BB962C8B-B14F-4D97-AF65-F5344CB8AC3E}">
        <p14:creationId xmlns:p14="http://schemas.microsoft.com/office/powerpoint/2010/main" val="2340345638"/>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Future Directions</a:t>
            </a:r>
            <a:endParaRPr lang="en-US" dirty="0"/>
          </a:p>
        </p:txBody>
      </p:sp>
      <p:sp>
        <p:nvSpPr>
          <p:cNvPr id="4" name="Content Placeholder 3"/>
          <p:cNvSpPr>
            <a:spLocks noGrp="1"/>
          </p:cNvSpPr>
          <p:nvPr>
            <p:ph idx="1"/>
          </p:nvPr>
        </p:nvSpPr>
        <p:spPr/>
        <p:txBody>
          <a:bodyPr/>
          <a:lstStyle/>
          <a:p>
            <a:r>
              <a:rPr lang="en-US" dirty="0" smtClean="0"/>
              <a:t>Preparation and sequencing of nascent-</a:t>
            </a:r>
            <a:r>
              <a:rPr lang="en-US" dirty="0" err="1" smtClean="0"/>
              <a:t>seq</a:t>
            </a:r>
            <a:r>
              <a:rPr lang="en-US" dirty="0"/>
              <a:t> </a:t>
            </a:r>
            <a:r>
              <a:rPr lang="en-US" dirty="0" smtClean="0"/>
              <a:t>libraries</a:t>
            </a:r>
          </a:p>
          <a:p>
            <a:r>
              <a:rPr lang="en-US" dirty="0" smtClean="0"/>
              <a:t>Integration of nascent-</a:t>
            </a:r>
            <a:r>
              <a:rPr lang="en-US" dirty="0" err="1" smtClean="0"/>
              <a:t>seq</a:t>
            </a:r>
            <a:r>
              <a:rPr lang="en-US" dirty="0" smtClean="0"/>
              <a:t> data with RNA-</a:t>
            </a:r>
            <a:r>
              <a:rPr lang="en-US" dirty="0" err="1" smtClean="0"/>
              <a:t>seq</a:t>
            </a:r>
            <a:r>
              <a:rPr lang="en-US" dirty="0" smtClean="0"/>
              <a:t>/differential expression data</a:t>
            </a:r>
          </a:p>
          <a:p>
            <a:pPr lvl="1"/>
            <a:r>
              <a:rPr lang="en-US" dirty="0" smtClean="0"/>
              <a:t>Statistical refinement of DE calls</a:t>
            </a:r>
          </a:p>
          <a:p>
            <a:pPr lvl="1"/>
            <a:r>
              <a:rPr lang="en-US" dirty="0" smtClean="0"/>
              <a:t>Time-series analyses</a:t>
            </a:r>
            <a:endParaRPr lang="en-US" dirty="0"/>
          </a:p>
        </p:txBody>
      </p:sp>
    </p:spTree>
    <p:extLst>
      <p:ext uri="{BB962C8B-B14F-4D97-AF65-F5344CB8AC3E}">
        <p14:creationId xmlns:p14="http://schemas.microsoft.com/office/powerpoint/2010/main" val="2047206465"/>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Acknowledgements</a:t>
            </a:r>
            <a:endParaRPr lang="en-US" dirty="0"/>
          </a:p>
        </p:txBody>
      </p:sp>
      <p:sp>
        <p:nvSpPr>
          <p:cNvPr id="3" name="Content Placeholder 2"/>
          <p:cNvSpPr>
            <a:spLocks noGrp="1"/>
          </p:cNvSpPr>
          <p:nvPr>
            <p:ph sz="half" idx="1"/>
          </p:nvPr>
        </p:nvSpPr>
        <p:spPr/>
        <p:txBody>
          <a:bodyPr>
            <a:normAutofit lnSpcReduction="10000"/>
          </a:bodyPr>
          <a:lstStyle/>
          <a:p>
            <a:r>
              <a:rPr lang="en-US" dirty="0" smtClean="0"/>
              <a:t>Courey Lab</a:t>
            </a:r>
          </a:p>
          <a:p>
            <a:pPr lvl="1"/>
            <a:r>
              <a:rPr lang="en-US" dirty="0" smtClean="0"/>
              <a:t>Dr. Al Courey *</a:t>
            </a:r>
          </a:p>
          <a:p>
            <a:pPr lvl="1"/>
            <a:r>
              <a:rPr lang="en-US" dirty="0" err="1" smtClean="0"/>
              <a:t>Wiam</a:t>
            </a:r>
            <a:r>
              <a:rPr lang="en-US" dirty="0" smtClean="0"/>
              <a:t> </a:t>
            </a:r>
            <a:r>
              <a:rPr lang="en-US" dirty="0" err="1" smtClean="0"/>
              <a:t>Turki-Judeh</a:t>
            </a:r>
            <a:r>
              <a:rPr lang="en-US" dirty="0" smtClean="0"/>
              <a:t> *</a:t>
            </a:r>
          </a:p>
          <a:p>
            <a:pPr lvl="1"/>
            <a:r>
              <a:rPr lang="en-US" dirty="0" smtClean="0"/>
              <a:t>Kenny Chen </a:t>
            </a:r>
            <a:r>
              <a:rPr lang="en-US" dirty="0" smtClean="0"/>
              <a:t>*</a:t>
            </a:r>
          </a:p>
          <a:p>
            <a:pPr lvl="1"/>
            <a:r>
              <a:rPr lang="en-US" dirty="0" smtClean="0"/>
              <a:t>Pak </a:t>
            </a:r>
            <a:r>
              <a:rPr lang="en-US" dirty="0" err="1" smtClean="0"/>
              <a:t>Kwong</a:t>
            </a:r>
            <a:endParaRPr lang="en-US" dirty="0" smtClean="0"/>
          </a:p>
          <a:p>
            <a:pPr lvl="1"/>
            <a:r>
              <a:rPr lang="en-US" dirty="0" smtClean="0"/>
              <a:t>Joseph Cao</a:t>
            </a:r>
          </a:p>
          <a:p>
            <a:r>
              <a:rPr lang="en-US" dirty="0" smtClean="0"/>
              <a:t>Collaborators</a:t>
            </a:r>
            <a:endParaRPr lang="en-US" dirty="0" smtClean="0"/>
          </a:p>
          <a:p>
            <a:pPr lvl="1"/>
            <a:r>
              <a:rPr lang="en-US" dirty="0" smtClean="0"/>
              <a:t>Sean Gallaher (Merchant Lab)</a:t>
            </a:r>
          </a:p>
          <a:p>
            <a:pPr lvl="1"/>
            <a:r>
              <a:rPr lang="en-US" dirty="0" smtClean="0"/>
              <a:t>Kelvin Zhang (</a:t>
            </a:r>
            <a:r>
              <a:rPr lang="en-US" dirty="0" err="1" smtClean="0"/>
              <a:t>Zipursky</a:t>
            </a:r>
            <a:r>
              <a:rPr lang="en-US" dirty="0" smtClean="0"/>
              <a:t> Lab)</a:t>
            </a:r>
          </a:p>
        </p:txBody>
      </p:sp>
      <p:sp>
        <p:nvSpPr>
          <p:cNvPr id="4" name="Content Placeholder 3"/>
          <p:cNvSpPr>
            <a:spLocks noGrp="1"/>
          </p:cNvSpPr>
          <p:nvPr>
            <p:ph sz="half" idx="2"/>
          </p:nvPr>
        </p:nvSpPr>
        <p:spPr/>
        <p:txBody>
          <a:bodyPr>
            <a:normAutofit lnSpcReduction="10000"/>
          </a:bodyPr>
          <a:lstStyle/>
          <a:p>
            <a:r>
              <a:rPr lang="en-US" dirty="0" smtClean="0"/>
              <a:t>Committee</a:t>
            </a:r>
          </a:p>
          <a:p>
            <a:pPr lvl="1"/>
            <a:r>
              <a:rPr lang="en-US" dirty="0" smtClean="0"/>
              <a:t>James Bowie</a:t>
            </a:r>
          </a:p>
          <a:p>
            <a:pPr lvl="1"/>
            <a:r>
              <a:rPr lang="en-US" dirty="0" smtClean="0"/>
              <a:t>Mike Carey</a:t>
            </a:r>
          </a:p>
          <a:p>
            <a:pPr lvl="1"/>
            <a:r>
              <a:rPr lang="en-US" dirty="0" smtClean="0"/>
              <a:t>Cathy Clarke</a:t>
            </a:r>
          </a:p>
          <a:p>
            <a:pPr lvl="1"/>
            <a:r>
              <a:rPr lang="en-US" dirty="0" smtClean="0"/>
              <a:t>Volker Hartenstein</a:t>
            </a:r>
          </a:p>
          <a:p>
            <a:pPr lvl="1"/>
            <a:endParaRPr lang="en-US" dirty="0"/>
          </a:p>
        </p:txBody>
      </p:sp>
    </p:spTree>
    <p:extLst>
      <p:ext uri="{BB962C8B-B14F-4D97-AF65-F5344CB8AC3E}">
        <p14:creationId xmlns:p14="http://schemas.microsoft.com/office/powerpoint/2010/main" val="347152254"/>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Extra Slides</a:t>
            </a:r>
            <a:endParaRPr lang="en-US" dirty="0"/>
          </a:p>
        </p:txBody>
      </p:sp>
    </p:spTree>
    <p:extLst>
      <p:ext uri="{BB962C8B-B14F-4D97-AF65-F5344CB8AC3E}">
        <p14:creationId xmlns:p14="http://schemas.microsoft.com/office/powerpoint/2010/main" val="3860832569"/>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descr="Screen Shot 2014-03-19 at 12.53.26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805357"/>
            <a:ext cx="9144000" cy="5071264"/>
          </a:xfrm>
          <a:prstGeom prst="rect">
            <a:avLst/>
          </a:prstGeom>
        </p:spPr>
      </p:pic>
    </p:spTree>
    <p:extLst>
      <p:ext uri="{BB962C8B-B14F-4D97-AF65-F5344CB8AC3E}">
        <p14:creationId xmlns:p14="http://schemas.microsoft.com/office/powerpoint/2010/main" val="3816040501"/>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3" name="Group 262"/>
          <p:cNvGrpSpPr/>
          <p:nvPr/>
        </p:nvGrpSpPr>
        <p:grpSpPr>
          <a:xfrm>
            <a:off x="1295400" y="5410200"/>
            <a:ext cx="6463352" cy="716280"/>
            <a:chOff x="1295400" y="5410200"/>
            <a:chExt cx="6463352" cy="716280"/>
          </a:xfrm>
        </p:grpSpPr>
        <p:cxnSp>
          <p:nvCxnSpPr>
            <p:cNvPr id="249" name="Straight Connector 248"/>
            <p:cNvCxnSpPr/>
            <p:nvPr/>
          </p:nvCxnSpPr>
          <p:spPr>
            <a:xfrm>
              <a:off x="1295400" y="6019800"/>
              <a:ext cx="6400800" cy="1588"/>
            </a:xfrm>
            <a:prstGeom prst="line">
              <a:avLst/>
            </a:prstGeom>
          </p:spPr>
          <p:style>
            <a:lnRef idx="3">
              <a:schemeClr val="dk1"/>
            </a:lnRef>
            <a:fillRef idx="0">
              <a:schemeClr val="dk1"/>
            </a:fillRef>
            <a:effectRef idx="2">
              <a:schemeClr val="dk1"/>
            </a:effectRef>
            <a:fontRef idx="minor">
              <a:schemeClr val="tx1"/>
            </a:fontRef>
          </p:style>
        </p:cxnSp>
        <p:cxnSp>
          <p:nvCxnSpPr>
            <p:cNvPr id="250" name="Straight Connector 249"/>
            <p:cNvCxnSpPr/>
            <p:nvPr/>
          </p:nvCxnSpPr>
          <p:spPr>
            <a:xfrm rot="5400000">
              <a:off x="6566848" y="5715000"/>
              <a:ext cx="609600" cy="1588"/>
            </a:xfrm>
            <a:prstGeom prst="line">
              <a:avLst/>
            </a:prstGeom>
          </p:spPr>
          <p:style>
            <a:lnRef idx="3">
              <a:schemeClr val="dk1"/>
            </a:lnRef>
            <a:fillRef idx="0">
              <a:schemeClr val="dk1"/>
            </a:fillRef>
            <a:effectRef idx="2">
              <a:schemeClr val="dk1"/>
            </a:effectRef>
            <a:fontRef idx="minor">
              <a:schemeClr val="tx1"/>
            </a:fontRef>
          </p:style>
        </p:cxnSp>
        <p:cxnSp>
          <p:nvCxnSpPr>
            <p:cNvPr id="251" name="Straight Arrow Connector 250"/>
            <p:cNvCxnSpPr/>
            <p:nvPr/>
          </p:nvCxnSpPr>
          <p:spPr>
            <a:xfrm>
              <a:off x="6844352" y="5410200"/>
              <a:ext cx="914400" cy="1588"/>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sp>
          <p:nvSpPr>
            <p:cNvPr id="258" name="Rectangle 257"/>
            <p:cNvSpPr/>
            <p:nvPr/>
          </p:nvSpPr>
          <p:spPr>
            <a:xfrm>
              <a:off x="5105400" y="5943600"/>
              <a:ext cx="990600" cy="182880"/>
            </a:xfrm>
            <a:prstGeom prst="rect">
              <a:avLst/>
            </a:prstGeom>
            <a:solidFill>
              <a:srgbClr val="BC9807"/>
            </a:solidFill>
            <a:ln>
              <a:noFill/>
            </a:ln>
            <a:scene3d>
              <a:camera prst="orthographicFront"/>
              <a:lightRig rig="threePt" dir="t"/>
            </a:scene3d>
            <a:sp3d>
              <a:bevelT w="1651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7" name="Rectangle 256"/>
            <p:cNvSpPr/>
            <p:nvPr/>
          </p:nvSpPr>
          <p:spPr>
            <a:xfrm>
              <a:off x="2209800" y="5943600"/>
              <a:ext cx="990600" cy="182880"/>
            </a:xfrm>
            <a:prstGeom prst="rect">
              <a:avLst/>
            </a:prstGeom>
            <a:solidFill>
              <a:srgbClr val="FFFF00"/>
            </a:solidFill>
            <a:ln>
              <a:noFill/>
            </a:ln>
            <a:scene3d>
              <a:camera prst="orthographicFront"/>
              <a:lightRig rig="threePt" dir="t"/>
            </a:scene3d>
            <a:sp3d>
              <a:bevelT w="1651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59" name="Oval 258"/>
          <p:cNvSpPr/>
          <p:nvPr/>
        </p:nvSpPr>
        <p:spPr>
          <a:xfrm>
            <a:off x="5029200" y="5321300"/>
            <a:ext cx="1066800" cy="685800"/>
          </a:xfrm>
          <a:prstGeom prst="ellipse">
            <a:avLst/>
          </a:prstGeom>
          <a:solidFill>
            <a:srgbClr val="2E4D07"/>
          </a:solidFill>
          <a:ln>
            <a:noFill/>
          </a:ln>
          <a:scene3d>
            <a:camera prst="orthographicFront"/>
            <a:lightRig rig="threePt" dir="t"/>
          </a:scene3d>
          <a:sp3d>
            <a:bevelT w="1651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rgbClr val="FFFFFF"/>
                </a:solidFill>
              </a:rPr>
              <a:t>TF</a:t>
            </a:r>
            <a:endParaRPr lang="en-US" b="1" dirty="0">
              <a:solidFill>
                <a:srgbClr val="FFFFFF"/>
              </a:solidFill>
            </a:endParaRPr>
          </a:p>
        </p:txBody>
      </p:sp>
      <p:grpSp>
        <p:nvGrpSpPr>
          <p:cNvPr id="276" name="Group 275"/>
          <p:cNvGrpSpPr/>
          <p:nvPr/>
        </p:nvGrpSpPr>
        <p:grpSpPr>
          <a:xfrm>
            <a:off x="1581558" y="4352119"/>
            <a:ext cx="5705948" cy="1233985"/>
            <a:chOff x="1761652" y="4328615"/>
            <a:chExt cx="5705948" cy="1233985"/>
          </a:xfrm>
        </p:grpSpPr>
        <p:grpSp>
          <p:nvGrpSpPr>
            <p:cNvPr id="262" name="Group 261"/>
            <p:cNvGrpSpPr/>
            <p:nvPr/>
          </p:nvGrpSpPr>
          <p:grpSpPr>
            <a:xfrm>
              <a:off x="1761652" y="4328615"/>
              <a:ext cx="5705948" cy="1233985"/>
              <a:chOff x="1761652" y="4328615"/>
              <a:chExt cx="5705948" cy="1233985"/>
            </a:xfrm>
          </p:grpSpPr>
          <p:grpSp>
            <p:nvGrpSpPr>
              <p:cNvPr id="254" name="Group 253"/>
              <p:cNvGrpSpPr/>
              <p:nvPr/>
            </p:nvGrpSpPr>
            <p:grpSpPr>
              <a:xfrm>
                <a:off x="7086600" y="5181600"/>
                <a:ext cx="381000" cy="381000"/>
                <a:chOff x="3657600" y="2514600"/>
                <a:chExt cx="381000" cy="381000"/>
              </a:xfrm>
            </p:grpSpPr>
            <p:cxnSp>
              <p:nvCxnSpPr>
                <p:cNvPr id="255" name="Straight Connector 254"/>
                <p:cNvCxnSpPr/>
                <p:nvPr/>
              </p:nvCxnSpPr>
              <p:spPr>
                <a:xfrm rot="16200000" flipH="1">
                  <a:off x="3657600" y="2514600"/>
                  <a:ext cx="381000" cy="381000"/>
                </a:xfrm>
                <a:prstGeom prst="line">
                  <a:avLst/>
                </a:prstGeom>
                <a:ln>
                  <a:solidFill>
                    <a:srgbClr val="800000"/>
                  </a:solidFill>
                </a:ln>
              </p:spPr>
              <p:style>
                <a:lnRef idx="3">
                  <a:schemeClr val="accent2"/>
                </a:lnRef>
                <a:fillRef idx="0">
                  <a:schemeClr val="accent2"/>
                </a:fillRef>
                <a:effectRef idx="2">
                  <a:schemeClr val="accent2"/>
                </a:effectRef>
                <a:fontRef idx="minor">
                  <a:schemeClr val="tx1"/>
                </a:fontRef>
              </p:style>
            </p:cxnSp>
            <p:cxnSp>
              <p:nvCxnSpPr>
                <p:cNvPr id="256" name="Straight Connector 255"/>
                <p:cNvCxnSpPr/>
                <p:nvPr/>
              </p:nvCxnSpPr>
              <p:spPr>
                <a:xfrm rot="5400000" flipH="1" flipV="1">
                  <a:off x="3657600" y="2514600"/>
                  <a:ext cx="381000" cy="381000"/>
                </a:xfrm>
                <a:prstGeom prst="line">
                  <a:avLst/>
                </a:prstGeom>
                <a:ln>
                  <a:solidFill>
                    <a:srgbClr val="800000"/>
                  </a:solidFill>
                </a:ln>
              </p:spPr>
              <p:style>
                <a:lnRef idx="3">
                  <a:schemeClr val="accent2"/>
                </a:lnRef>
                <a:fillRef idx="0">
                  <a:schemeClr val="accent2"/>
                </a:fillRef>
                <a:effectRef idx="2">
                  <a:schemeClr val="accent2"/>
                </a:effectRef>
                <a:fontRef idx="minor">
                  <a:schemeClr val="tx1"/>
                </a:fontRef>
              </p:style>
            </p:cxnSp>
          </p:grpSp>
          <p:sp>
            <p:nvSpPr>
              <p:cNvPr id="260" name="Freeform 259"/>
              <p:cNvSpPr/>
              <p:nvPr/>
            </p:nvSpPr>
            <p:spPr>
              <a:xfrm>
                <a:off x="2634018" y="4328615"/>
                <a:ext cx="4176215" cy="816591"/>
              </a:xfrm>
              <a:custGeom>
                <a:avLst/>
                <a:gdLst>
                  <a:gd name="connsiteX0" fmla="*/ 0 w 4176215"/>
                  <a:gd name="connsiteY0" fmla="*/ 584579 h 816591"/>
                  <a:gd name="connsiteX1" fmla="*/ 2320119 w 4176215"/>
                  <a:gd name="connsiteY1" fmla="*/ 38669 h 816591"/>
                  <a:gd name="connsiteX2" fmla="*/ 4176215 w 4176215"/>
                  <a:gd name="connsiteY2" fmla="*/ 816591 h 816591"/>
                </a:gdLst>
                <a:ahLst/>
                <a:cxnLst>
                  <a:cxn ang="0">
                    <a:pos x="connsiteX0" y="connsiteY0"/>
                  </a:cxn>
                  <a:cxn ang="0">
                    <a:pos x="connsiteX1" y="connsiteY1"/>
                  </a:cxn>
                  <a:cxn ang="0">
                    <a:pos x="connsiteX2" y="connsiteY2"/>
                  </a:cxn>
                </a:cxnLst>
                <a:rect l="l" t="t" r="r" b="b"/>
                <a:pathLst>
                  <a:path w="4176215" h="816591">
                    <a:moveTo>
                      <a:pt x="0" y="584579"/>
                    </a:moveTo>
                    <a:cubicBezTo>
                      <a:pt x="812041" y="292289"/>
                      <a:pt x="1624083" y="0"/>
                      <a:pt x="2320119" y="38669"/>
                    </a:cubicBezTo>
                    <a:cubicBezTo>
                      <a:pt x="3016155" y="77338"/>
                      <a:pt x="3596185" y="446964"/>
                      <a:pt x="4176215" y="816591"/>
                    </a:cubicBezTo>
                  </a:path>
                </a:pathLst>
              </a:custGeom>
              <a:ln>
                <a:solidFill>
                  <a:srgbClr val="800000"/>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n-US"/>
              </a:p>
            </p:txBody>
          </p:sp>
          <p:sp>
            <p:nvSpPr>
              <p:cNvPr id="253" name="Oval 252"/>
              <p:cNvSpPr/>
              <p:nvPr/>
            </p:nvSpPr>
            <p:spPr>
              <a:xfrm>
                <a:off x="1761652" y="4842933"/>
                <a:ext cx="1066800" cy="685800"/>
              </a:xfrm>
              <a:prstGeom prst="ellipse">
                <a:avLst/>
              </a:prstGeom>
              <a:solidFill>
                <a:srgbClr val="800000"/>
              </a:solidFill>
              <a:ln>
                <a:solidFill>
                  <a:srgbClr val="800000"/>
                </a:solidFill>
              </a:ln>
              <a:scene3d>
                <a:camera prst="orthographicFront"/>
                <a:lightRig rig="threePt" dir="t"/>
              </a:scene3d>
              <a:sp3d>
                <a:bevelT w="1651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err="1" smtClean="0">
                    <a:solidFill>
                      <a:schemeClr val="bg1"/>
                    </a:solidFill>
                  </a:rPr>
                  <a:t>Gro</a:t>
                </a:r>
                <a:endParaRPr lang="en-US" b="1" dirty="0">
                  <a:solidFill>
                    <a:schemeClr val="bg1"/>
                  </a:solidFill>
                </a:endParaRPr>
              </a:p>
            </p:txBody>
          </p:sp>
        </p:grpSp>
        <p:cxnSp>
          <p:nvCxnSpPr>
            <p:cNvPr id="261" name="Straight Connector 260"/>
            <p:cNvCxnSpPr/>
            <p:nvPr/>
          </p:nvCxnSpPr>
          <p:spPr>
            <a:xfrm rot="5400000" flipH="1" flipV="1">
              <a:off x="6629400" y="5029200"/>
              <a:ext cx="381000" cy="228600"/>
            </a:xfrm>
            <a:prstGeom prst="line">
              <a:avLst/>
            </a:prstGeom>
            <a:ln>
              <a:solidFill>
                <a:srgbClr val="800000"/>
              </a:solidFill>
            </a:ln>
          </p:spPr>
          <p:style>
            <a:lnRef idx="3">
              <a:schemeClr val="dk1"/>
            </a:lnRef>
            <a:fillRef idx="0">
              <a:schemeClr val="dk1"/>
            </a:fillRef>
            <a:effectRef idx="2">
              <a:schemeClr val="dk1"/>
            </a:effectRef>
            <a:fontRef idx="minor">
              <a:schemeClr val="tx1"/>
            </a:fontRef>
          </p:style>
        </p:cxnSp>
      </p:grpSp>
      <p:sp>
        <p:nvSpPr>
          <p:cNvPr id="252" name="Oval 251"/>
          <p:cNvSpPr/>
          <p:nvPr/>
        </p:nvSpPr>
        <p:spPr>
          <a:xfrm>
            <a:off x="2133600" y="5359404"/>
            <a:ext cx="1066800" cy="685800"/>
          </a:xfrm>
          <a:prstGeom prst="ellipse">
            <a:avLst/>
          </a:prstGeom>
          <a:solidFill>
            <a:srgbClr val="660066"/>
          </a:solidFill>
          <a:ln>
            <a:noFill/>
          </a:ln>
          <a:scene3d>
            <a:camera prst="orthographicFront"/>
            <a:lightRig rig="threePt" dir="t"/>
          </a:scene3d>
          <a:sp3d>
            <a:bevelT w="1651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rgbClr val="FFFFFF"/>
                </a:solidFill>
              </a:rPr>
              <a:t>TF</a:t>
            </a:r>
            <a:endParaRPr lang="en-US" b="1" dirty="0">
              <a:solidFill>
                <a:srgbClr val="FFFFFF"/>
              </a:solidFill>
            </a:endParaRPr>
          </a:p>
        </p:txBody>
      </p:sp>
      <p:grpSp>
        <p:nvGrpSpPr>
          <p:cNvPr id="219" name="Group 218"/>
          <p:cNvGrpSpPr/>
          <p:nvPr/>
        </p:nvGrpSpPr>
        <p:grpSpPr>
          <a:xfrm>
            <a:off x="4834119" y="1299928"/>
            <a:ext cx="692856" cy="1800522"/>
            <a:chOff x="4528211" y="685800"/>
            <a:chExt cx="692856" cy="1800522"/>
          </a:xfrm>
          <a:solidFill>
            <a:srgbClr val="FFC000"/>
          </a:solidFill>
        </p:grpSpPr>
        <p:sp>
          <p:nvSpPr>
            <p:cNvPr id="220" name="Oval 219"/>
            <p:cNvSpPr/>
            <p:nvPr/>
          </p:nvSpPr>
          <p:spPr>
            <a:xfrm rot="2718756">
              <a:off x="4535267" y="964585"/>
              <a:ext cx="228600" cy="228600"/>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1" name="Oval 220"/>
            <p:cNvSpPr/>
            <p:nvPr/>
          </p:nvSpPr>
          <p:spPr>
            <a:xfrm rot="2718756">
              <a:off x="4534091" y="1180108"/>
              <a:ext cx="228600" cy="228600"/>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2" name="Oval 221"/>
            <p:cNvSpPr/>
            <p:nvPr/>
          </p:nvSpPr>
          <p:spPr>
            <a:xfrm rot="2718756">
              <a:off x="4532915" y="1395631"/>
              <a:ext cx="228600" cy="228600"/>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3" name="Oval 222"/>
            <p:cNvSpPr/>
            <p:nvPr/>
          </p:nvSpPr>
          <p:spPr>
            <a:xfrm rot="2718756">
              <a:off x="4531739" y="1611153"/>
              <a:ext cx="228600" cy="228600"/>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4" name="Oval 223"/>
            <p:cNvSpPr/>
            <p:nvPr/>
          </p:nvSpPr>
          <p:spPr>
            <a:xfrm rot="2718756">
              <a:off x="4530563" y="1826676"/>
              <a:ext cx="228600" cy="228600"/>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4" name="Oval 263"/>
            <p:cNvSpPr/>
            <p:nvPr/>
          </p:nvSpPr>
          <p:spPr>
            <a:xfrm rot="2718756">
              <a:off x="4529387" y="2042199"/>
              <a:ext cx="228600" cy="228600"/>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2" name="Oval 311"/>
            <p:cNvSpPr/>
            <p:nvPr/>
          </p:nvSpPr>
          <p:spPr>
            <a:xfrm rot="2718756">
              <a:off x="4528211" y="2257722"/>
              <a:ext cx="228600" cy="228600"/>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3" name="Oval 312"/>
            <p:cNvSpPr/>
            <p:nvPr/>
          </p:nvSpPr>
          <p:spPr>
            <a:xfrm rot="2718756">
              <a:off x="4763867" y="937289"/>
              <a:ext cx="228600" cy="228600"/>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4" name="Oval 313"/>
            <p:cNvSpPr/>
            <p:nvPr/>
          </p:nvSpPr>
          <p:spPr>
            <a:xfrm rot="2718756">
              <a:off x="4762691" y="1152812"/>
              <a:ext cx="228600" cy="228600"/>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5" name="Oval 314"/>
            <p:cNvSpPr/>
            <p:nvPr/>
          </p:nvSpPr>
          <p:spPr>
            <a:xfrm rot="2718756">
              <a:off x="4761515" y="1368335"/>
              <a:ext cx="228600" cy="228600"/>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6" name="Oval 315"/>
            <p:cNvSpPr/>
            <p:nvPr/>
          </p:nvSpPr>
          <p:spPr>
            <a:xfrm rot="2718756">
              <a:off x="4760339" y="1583857"/>
              <a:ext cx="228600" cy="228600"/>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7" name="Oval 316"/>
            <p:cNvSpPr/>
            <p:nvPr/>
          </p:nvSpPr>
          <p:spPr>
            <a:xfrm rot="2718756">
              <a:off x="4759163" y="1799380"/>
              <a:ext cx="228600" cy="228600"/>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8" name="Oval 317"/>
            <p:cNvSpPr/>
            <p:nvPr/>
          </p:nvSpPr>
          <p:spPr>
            <a:xfrm rot="2718756">
              <a:off x="4757987" y="2014903"/>
              <a:ext cx="228600" cy="228600"/>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9" name="Oval 318"/>
            <p:cNvSpPr/>
            <p:nvPr/>
          </p:nvSpPr>
          <p:spPr>
            <a:xfrm rot="2718756">
              <a:off x="4756811" y="2230426"/>
              <a:ext cx="228600" cy="228600"/>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0" name="Oval 319"/>
            <p:cNvSpPr/>
            <p:nvPr/>
          </p:nvSpPr>
          <p:spPr>
            <a:xfrm rot="2718756">
              <a:off x="4992467" y="872466"/>
              <a:ext cx="228600" cy="228600"/>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1" name="Oval 320"/>
            <p:cNvSpPr/>
            <p:nvPr/>
          </p:nvSpPr>
          <p:spPr>
            <a:xfrm rot="2718756">
              <a:off x="4991291" y="1087989"/>
              <a:ext cx="228600" cy="228600"/>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2" name="Oval 321"/>
            <p:cNvSpPr/>
            <p:nvPr/>
          </p:nvSpPr>
          <p:spPr>
            <a:xfrm rot="2718756">
              <a:off x="4990115" y="1303512"/>
              <a:ext cx="228600" cy="228600"/>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3" name="Oval 322"/>
            <p:cNvSpPr/>
            <p:nvPr/>
          </p:nvSpPr>
          <p:spPr>
            <a:xfrm rot="2718756">
              <a:off x="4988939" y="1519034"/>
              <a:ext cx="228600" cy="228600"/>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4" name="Oval 323"/>
            <p:cNvSpPr/>
            <p:nvPr/>
          </p:nvSpPr>
          <p:spPr>
            <a:xfrm rot="2718756">
              <a:off x="4987763" y="1734557"/>
              <a:ext cx="228600" cy="228600"/>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5" name="Oval 324"/>
            <p:cNvSpPr/>
            <p:nvPr/>
          </p:nvSpPr>
          <p:spPr>
            <a:xfrm rot="2718756">
              <a:off x="4986587" y="1950080"/>
              <a:ext cx="228600" cy="228600"/>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6" name="Oval 325"/>
            <p:cNvSpPr/>
            <p:nvPr/>
          </p:nvSpPr>
          <p:spPr>
            <a:xfrm rot="2718756">
              <a:off x="4985411" y="2165603"/>
              <a:ext cx="228600" cy="228600"/>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7" name="Arc 326"/>
            <p:cNvSpPr/>
            <p:nvPr/>
          </p:nvSpPr>
          <p:spPr>
            <a:xfrm>
              <a:off x="4540311" y="734838"/>
              <a:ext cx="228600" cy="228600"/>
            </a:xfrm>
            <a:prstGeom prst="arc">
              <a:avLst>
                <a:gd name="adj1" fmla="val 20550250"/>
                <a:gd name="adj2" fmla="val 12961488"/>
              </a:avLst>
            </a:prstGeom>
            <a:grp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28" name="Arc 327"/>
            <p:cNvSpPr/>
            <p:nvPr/>
          </p:nvSpPr>
          <p:spPr>
            <a:xfrm>
              <a:off x="4774197" y="685800"/>
              <a:ext cx="228600" cy="228600"/>
            </a:xfrm>
            <a:prstGeom prst="arc">
              <a:avLst>
                <a:gd name="adj1" fmla="val 842182"/>
                <a:gd name="adj2" fmla="val 10919463"/>
              </a:avLst>
            </a:prstGeom>
            <a:grp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329" name="Oval 328"/>
          <p:cNvSpPr/>
          <p:nvPr/>
        </p:nvSpPr>
        <p:spPr>
          <a:xfrm>
            <a:off x="2133600" y="1371600"/>
            <a:ext cx="4572000" cy="1752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0" name="Oval 329"/>
          <p:cNvSpPr/>
          <p:nvPr/>
        </p:nvSpPr>
        <p:spPr>
          <a:xfrm rot="2718756">
            <a:off x="3929989" y="1372310"/>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1" name="Oval 330"/>
          <p:cNvSpPr/>
          <p:nvPr/>
        </p:nvSpPr>
        <p:spPr>
          <a:xfrm rot="2718756">
            <a:off x="3928813" y="1587833"/>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2" name="Oval 331"/>
          <p:cNvSpPr/>
          <p:nvPr/>
        </p:nvSpPr>
        <p:spPr>
          <a:xfrm rot="2718756">
            <a:off x="3927637" y="1803356"/>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3" name="Oval 332"/>
          <p:cNvSpPr/>
          <p:nvPr/>
        </p:nvSpPr>
        <p:spPr>
          <a:xfrm rot="2718756">
            <a:off x="3926461" y="2018879"/>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4" name="Oval 333"/>
          <p:cNvSpPr/>
          <p:nvPr/>
        </p:nvSpPr>
        <p:spPr>
          <a:xfrm rot="2718756">
            <a:off x="3925285" y="2234401"/>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5" name="Oval 334"/>
          <p:cNvSpPr/>
          <p:nvPr/>
        </p:nvSpPr>
        <p:spPr>
          <a:xfrm rot="2718756">
            <a:off x="3924109" y="2449924"/>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6" name="Oval 335"/>
          <p:cNvSpPr/>
          <p:nvPr/>
        </p:nvSpPr>
        <p:spPr>
          <a:xfrm rot="2718756">
            <a:off x="3922933" y="2665447"/>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7" name="Oval 336"/>
          <p:cNvSpPr/>
          <p:nvPr/>
        </p:nvSpPr>
        <p:spPr>
          <a:xfrm rot="2718756">
            <a:off x="3921757" y="2880970"/>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8" name="Oval 337"/>
          <p:cNvSpPr/>
          <p:nvPr/>
        </p:nvSpPr>
        <p:spPr>
          <a:xfrm rot="2718756">
            <a:off x="3700213" y="1558266"/>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9" name="Oval 338"/>
          <p:cNvSpPr/>
          <p:nvPr/>
        </p:nvSpPr>
        <p:spPr>
          <a:xfrm rot="2718756">
            <a:off x="3699037" y="1773789"/>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0" name="Oval 339"/>
          <p:cNvSpPr/>
          <p:nvPr/>
        </p:nvSpPr>
        <p:spPr>
          <a:xfrm rot="2718756">
            <a:off x="3697861" y="1989312"/>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1" name="Oval 340"/>
          <p:cNvSpPr/>
          <p:nvPr/>
        </p:nvSpPr>
        <p:spPr>
          <a:xfrm rot="2718756">
            <a:off x="3696685" y="2204834"/>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2" name="Oval 341"/>
          <p:cNvSpPr/>
          <p:nvPr/>
        </p:nvSpPr>
        <p:spPr>
          <a:xfrm rot="2718756">
            <a:off x="3695509" y="2420357"/>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3" name="Oval 342"/>
          <p:cNvSpPr/>
          <p:nvPr/>
        </p:nvSpPr>
        <p:spPr>
          <a:xfrm rot="2718756">
            <a:off x="3694333" y="2635880"/>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4" name="Oval 343"/>
          <p:cNvSpPr/>
          <p:nvPr/>
        </p:nvSpPr>
        <p:spPr>
          <a:xfrm rot="2718756">
            <a:off x="3693157" y="2851403"/>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5" name="Oval 344"/>
          <p:cNvSpPr/>
          <p:nvPr/>
        </p:nvSpPr>
        <p:spPr>
          <a:xfrm rot="2718756">
            <a:off x="3471613" y="1530970"/>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6" name="Oval 345"/>
          <p:cNvSpPr/>
          <p:nvPr/>
        </p:nvSpPr>
        <p:spPr>
          <a:xfrm rot="2718756">
            <a:off x="3470437" y="1746493"/>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7" name="Oval 346"/>
          <p:cNvSpPr/>
          <p:nvPr/>
        </p:nvSpPr>
        <p:spPr>
          <a:xfrm rot="2718756">
            <a:off x="3469261" y="1962016"/>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8" name="Oval 347"/>
          <p:cNvSpPr/>
          <p:nvPr/>
        </p:nvSpPr>
        <p:spPr>
          <a:xfrm rot="2718756">
            <a:off x="3468085" y="2177538"/>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9" name="Oval 348"/>
          <p:cNvSpPr/>
          <p:nvPr/>
        </p:nvSpPr>
        <p:spPr>
          <a:xfrm rot="2718756">
            <a:off x="3466909" y="2393061"/>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0" name="Oval 349"/>
          <p:cNvSpPr/>
          <p:nvPr/>
        </p:nvSpPr>
        <p:spPr>
          <a:xfrm rot="2718756">
            <a:off x="3465733" y="2608584"/>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1" name="Oval 350"/>
          <p:cNvSpPr/>
          <p:nvPr/>
        </p:nvSpPr>
        <p:spPr>
          <a:xfrm rot="2718756">
            <a:off x="3464557" y="2824107"/>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2" name="Arc 351"/>
          <p:cNvSpPr/>
          <p:nvPr/>
        </p:nvSpPr>
        <p:spPr>
          <a:xfrm rot="4095129">
            <a:off x="3700466" y="1327860"/>
            <a:ext cx="228600" cy="228600"/>
          </a:xfrm>
          <a:prstGeom prst="arc">
            <a:avLst>
              <a:gd name="adj1" fmla="val 16200000"/>
              <a:gd name="adj2" fmla="val 6924940"/>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53" name="Arc 352"/>
          <p:cNvSpPr/>
          <p:nvPr/>
        </p:nvSpPr>
        <p:spPr>
          <a:xfrm rot="3690584">
            <a:off x="3469681" y="1295596"/>
            <a:ext cx="228600" cy="228600"/>
          </a:xfrm>
          <a:prstGeom prst="arc">
            <a:avLst>
              <a:gd name="adj1" fmla="val 17844151"/>
              <a:gd name="adj2" fmla="val 6178194"/>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54" name="Oval 353"/>
          <p:cNvSpPr/>
          <p:nvPr/>
        </p:nvSpPr>
        <p:spPr>
          <a:xfrm rot="2718756">
            <a:off x="4840067" y="1574185"/>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5" name="Oval 354"/>
          <p:cNvSpPr/>
          <p:nvPr/>
        </p:nvSpPr>
        <p:spPr>
          <a:xfrm rot="2718756">
            <a:off x="4838891" y="1789708"/>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6" name="Oval 355"/>
          <p:cNvSpPr/>
          <p:nvPr/>
        </p:nvSpPr>
        <p:spPr>
          <a:xfrm rot="2718756">
            <a:off x="4837715" y="2005231"/>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7" name="Oval 356"/>
          <p:cNvSpPr/>
          <p:nvPr/>
        </p:nvSpPr>
        <p:spPr>
          <a:xfrm rot="2718756">
            <a:off x="4836539" y="2220753"/>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8" name="Oval 357"/>
          <p:cNvSpPr/>
          <p:nvPr/>
        </p:nvSpPr>
        <p:spPr>
          <a:xfrm rot="2718756">
            <a:off x="4835363" y="2436276"/>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9" name="Oval 358"/>
          <p:cNvSpPr/>
          <p:nvPr/>
        </p:nvSpPr>
        <p:spPr>
          <a:xfrm rot="2718756">
            <a:off x="4834187" y="2651799"/>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0" name="Oval 359"/>
          <p:cNvSpPr/>
          <p:nvPr/>
        </p:nvSpPr>
        <p:spPr>
          <a:xfrm rot="2718756">
            <a:off x="4833011" y="2867322"/>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1" name="Oval 360"/>
          <p:cNvSpPr/>
          <p:nvPr/>
        </p:nvSpPr>
        <p:spPr>
          <a:xfrm rot="2718756">
            <a:off x="5068667" y="1546889"/>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2" name="Oval 361"/>
          <p:cNvSpPr/>
          <p:nvPr/>
        </p:nvSpPr>
        <p:spPr>
          <a:xfrm rot="2718756">
            <a:off x="5067491" y="1762412"/>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3" name="Oval 362"/>
          <p:cNvSpPr/>
          <p:nvPr/>
        </p:nvSpPr>
        <p:spPr>
          <a:xfrm rot="2718756">
            <a:off x="5066315" y="1977935"/>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4" name="Oval 363"/>
          <p:cNvSpPr/>
          <p:nvPr/>
        </p:nvSpPr>
        <p:spPr>
          <a:xfrm rot="2718756">
            <a:off x="5065139" y="2193457"/>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5" name="Oval 364"/>
          <p:cNvSpPr/>
          <p:nvPr/>
        </p:nvSpPr>
        <p:spPr>
          <a:xfrm rot="2718756">
            <a:off x="5063963" y="2408980"/>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6" name="Oval 365"/>
          <p:cNvSpPr/>
          <p:nvPr/>
        </p:nvSpPr>
        <p:spPr>
          <a:xfrm rot="2718756">
            <a:off x="5062787" y="2624503"/>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7" name="Oval 366"/>
          <p:cNvSpPr/>
          <p:nvPr/>
        </p:nvSpPr>
        <p:spPr>
          <a:xfrm rot="2718756">
            <a:off x="5061611" y="2840026"/>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8" name="Oval 367"/>
          <p:cNvSpPr/>
          <p:nvPr/>
        </p:nvSpPr>
        <p:spPr>
          <a:xfrm rot="2718756">
            <a:off x="5297267" y="1482066"/>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9" name="Oval 368"/>
          <p:cNvSpPr/>
          <p:nvPr/>
        </p:nvSpPr>
        <p:spPr>
          <a:xfrm rot="2718756">
            <a:off x="5296091" y="1697589"/>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0" name="Oval 369"/>
          <p:cNvSpPr/>
          <p:nvPr/>
        </p:nvSpPr>
        <p:spPr>
          <a:xfrm rot="2718756">
            <a:off x="5294915" y="1913112"/>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1" name="Oval 370"/>
          <p:cNvSpPr/>
          <p:nvPr/>
        </p:nvSpPr>
        <p:spPr>
          <a:xfrm rot="2718756">
            <a:off x="5293739" y="2128634"/>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2" name="Oval 371"/>
          <p:cNvSpPr/>
          <p:nvPr/>
        </p:nvSpPr>
        <p:spPr>
          <a:xfrm rot="2718756">
            <a:off x="5292563" y="2344157"/>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3" name="Oval 372"/>
          <p:cNvSpPr/>
          <p:nvPr/>
        </p:nvSpPr>
        <p:spPr>
          <a:xfrm rot="2718756">
            <a:off x="5291387" y="2559680"/>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4" name="Oval 373"/>
          <p:cNvSpPr/>
          <p:nvPr/>
        </p:nvSpPr>
        <p:spPr>
          <a:xfrm rot="2718756">
            <a:off x="5290211" y="2775203"/>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5" name="Arc 374"/>
          <p:cNvSpPr/>
          <p:nvPr/>
        </p:nvSpPr>
        <p:spPr>
          <a:xfrm>
            <a:off x="4845111" y="1344438"/>
            <a:ext cx="228600" cy="228600"/>
          </a:xfrm>
          <a:prstGeom prst="arc">
            <a:avLst>
              <a:gd name="adj1" fmla="val 20550250"/>
              <a:gd name="adj2" fmla="val 12961488"/>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76" name="Arc 375"/>
          <p:cNvSpPr/>
          <p:nvPr/>
        </p:nvSpPr>
        <p:spPr>
          <a:xfrm>
            <a:off x="5078997" y="1295400"/>
            <a:ext cx="228600" cy="228600"/>
          </a:xfrm>
          <a:prstGeom prst="arc">
            <a:avLst>
              <a:gd name="adj1" fmla="val 842182"/>
              <a:gd name="adj2" fmla="val 10919463"/>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77" name="Oval 376"/>
          <p:cNvSpPr/>
          <p:nvPr/>
        </p:nvSpPr>
        <p:spPr>
          <a:xfrm rot="2718756">
            <a:off x="4387189" y="1370038"/>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8" name="Oval 377"/>
          <p:cNvSpPr/>
          <p:nvPr/>
        </p:nvSpPr>
        <p:spPr>
          <a:xfrm rot="2718756">
            <a:off x="4386013" y="1585561"/>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9" name="Oval 378"/>
          <p:cNvSpPr/>
          <p:nvPr/>
        </p:nvSpPr>
        <p:spPr>
          <a:xfrm rot="2718756">
            <a:off x="4384837" y="1801084"/>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0" name="Oval 379"/>
          <p:cNvSpPr/>
          <p:nvPr/>
        </p:nvSpPr>
        <p:spPr>
          <a:xfrm rot="2718756">
            <a:off x="4383661" y="2016607"/>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1" name="Oval 380"/>
          <p:cNvSpPr/>
          <p:nvPr/>
        </p:nvSpPr>
        <p:spPr>
          <a:xfrm rot="2718756">
            <a:off x="4382485" y="2232129"/>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2" name="Oval 381"/>
          <p:cNvSpPr/>
          <p:nvPr/>
        </p:nvSpPr>
        <p:spPr>
          <a:xfrm rot="2718756">
            <a:off x="4381309" y="2447652"/>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3" name="Oval 382"/>
          <p:cNvSpPr/>
          <p:nvPr/>
        </p:nvSpPr>
        <p:spPr>
          <a:xfrm rot="2718756">
            <a:off x="4380133" y="2663175"/>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4" name="Oval 383"/>
          <p:cNvSpPr/>
          <p:nvPr/>
        </p:nvSpPr>
        <p:spPr>
          <a:xfrm rot="2718756">
            <a:off x="4378957" y="2878698"/>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5" name="Oval 384"/>
          <p:cNvSpPr/>
          <p:nvPr/>
        </p:nvSpPr>
        <p:spPr>
          <a:xfrm rot="2718756">
            <a:off x="4612643" y="1370039"/>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6" name="Oval 385"/>
          <p:cNvSpPr/>
          <p:nvPr/>
        </p:nvSpPr>
        <p:spPr>
          <a:xfrm rot="2718756">
            <a:off x="4611467" y="1585562"/>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7" name="Oval 386"/>
          <p:cNvSpPr/>
          <p:nvPr/>
        </p:nvSpPr>
        <p:spPr>
          <a:xfrm rot="2718756">
            <a:off x="4610291" y="1801085"/>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8" name="Oval 387"/>
          <p:cNvSpPr/>
          <p:nvPr/>
        </p:nvSpPr>
        <p:spPr>
          <a:xfrm rot="2718756">
            <a:off x="4609115" y="2016608"/>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9" name="Oval 388"/>
          <p:cNvSpPr/>
          <p:nvPr/>
        </p:nvSpPr>
        <p:spPr>
          <a:xfrm rot="2718756">
            <a:off x="4607939" y="2232130"/>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0" name="Oval 389"/>
          <p:cNvSpPr/>
          <p:nvPr/>
        </p:nvSpPr>
        <p:spPr>
          <a:xfrm rot="2718756">
            <a:off x="4606763" y="2447653"/>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1" name="Oval 390"/>
          <p:cNvSpPr/>
          <p:nvPr/>
        </p:nvSpPr>
        <p:spPr>
          <a:xfrm rot="2718756">
            <a:off x="4605587" y="2663176"/>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2" name="Oval 391"/>
          <p:cNvSpPr/>
          <p:nvPr/>
        </p:nvSpPr>
        <p:spPr>
          <a:xfrm rot="2718756">
            <a:off x="4604411" y="2878699"/>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3" name="Oval 392"/>
          <p:cNvSpPr/>
          <p:nvPr/>
        </p:nvSpPr>
        <p:spPr>
          <a:xfrm rot="2718756">
            <a:off x="4158589" y="1377999"/>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4" name="Oval 393"/>
          <p:cNvSpPr/>
          <p:nvPr/>
        </p:nvSpPr>
        <p:spPr>
          <a:xfrm rot="2718756">
            <a:off x="4157413" y="1593522"/>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5" name="Oval 394"/>
          <p:cNvSpPr/>
          <p:nvPr/>
        </p:nvSpPr>
        <p:spPr>
          <a:xfrm rot="2718756">
            <a:off x="4156237" y="1809045"/>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6" name="Oval 395"/>
          <p:cNvSpPr/>
          <p:nvPr/>
        </p:nvSpPr>
        <p:spPr>
          <a:xfrm rot="2718756">
            <a:off x="4155061" y="2024568"/>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7" name="Oval 396"/>
          <p:cNvSpPr/>
          <p:nvPr/>
        </p:nvSpPr>
        <p:spPr>
          <a:xfrm rot="2718756">
            <a:off x="4153885" y="2240090"/>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8" name="Oval 397"/>
          <p:cNvSpPr/>
          <p:nvPr/>
        </p:nvSpPr>
        <p:spPr>
          <a:xfrm rot="2718756">
            <a:off x="4152709" y="2455613"/>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9" name="Oval 398"/>
          <p:cNvSpPr/>
          <p:nvPr/>
        </p:nvSpPr>
        <p:spPr>
          <a:xfrm rot="2718756">
            <a:off x="4151533" y="2671136"/>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0" name="Oval 399"/>
          <p:cNvSpPr/>
          <p:nvPr/>
        </p:nvSpPr>
        <p:spPr>
          <a:xfrm rot="2718756">
            <a:off x="4150357" y="2886659"/>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1" name="Oval 400"/>
          <p:cNvSpPr/>
          <p:nvPr/>
        </p:nvSpPr>
        <p:spPr>
          <a:xfrm rot="2718756">
            <a:off x="5524691" y="1656645"/>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2" name="Oval 401"/>
          <p:cNvSpPr/>
          <p:nvPr/>
        </p:nvSpPr>
        <p:spPr>
          <a:xfrm rot="2718756">
            <a:off x="5523515" y="1872168"/>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3" name="Oval 402"/>
          <p:cNvSpPr/>
          <p:nvPr/>
        </p:nvSpPr>
        <p:spPr>
          <a:xfrm rot="2718756">
            <a:off x="5522339" y="2087690"/>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4" name="Oval 403"/>
          <p:cNvSpPr/>
          <p:nvPr/>
        </p:nvSpPr>
        <p:spPr>
          <a:xfrm rot="2718756">
            <a:off x="5521163" y="2303213"/>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5" name="Oval 404"/>
          <p:cNvSpPr/>
          <p:nvPr/>
        </p:nvSpPr>
        <p:spPr>
          <a:xfrm rot="2718756">
            <a:off x="5519987" y="2518736"/>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6" name="Oval 405"/>
          <p:cNvSpPr/>
          <p:nvPr/>
        </p:nvSpPr>
        <p:spPr>
          <a:xfrm rot="2718756">
            <a:off x="5518811" y="2734259"/>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7" name="Oval 406"/>
          <p:cNvSpPr/>
          <p:nvPr/>
        </p:nvSpPr>
        <p:spPr>
          <a:xfrm rot="2718756">
            <a:off x="5753291" y="1594093"/>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8" name="Oval 407"/>
          <p:cNvSpPr/>
          <p:nvPr/>
        </p:nvSpPr>
        <p:spPr>
          <a:xfrm rot="2718756">
            <a:off x="5752115" y="1809616"/>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9" name="Oval 408"/>
          <p:cNvSpPr/>
          <p:nvPr/>
        </p:nvSpPr>
        <p:spPr>
          <a:xfrm rot="2718756">
            <a:off x="5750939" y="2025138"/>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0" name="Oval 409"/>
          <p:cNvSpPr/>
          <p:nvPr/>
        </p:nvSpPr>
        <p:spPr>
          <a:xfrm rot="2718756">
            <a:off x="5749763" y="2240661"/>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1" name="Oval 410"/>
          <p:cNvSpPr/>
          <p:nvPr/>
        </p:nvSpPr>
        <p:spPr>
          <a:xfrm rot="2718756">
            <a:off x="5748587" y="2456184"/>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2" name="Oval 411"/>
          <p:cNvSpPr/>
          <p:nvPr/>
        </p:nvSpPr>
        <p:spPr>
          <a:xfrm rot="2718756">
            <a:off x="5747411" y="2671707"/>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3" name="Oval 412"/>
          <p:cNvSpPr/>
          <p:nvPr/>
        </p:nvSpPr>
        <p:spPr>
          <a:xfrm rot="2718756">
            <a:off x="5980715" y="1733416"/>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4" name="Oval 413"/>
          <p:cNvSpPr/>
          <p:nvPr/>
        </p:nvSpPr>
        <p:spPr>
          <a:xfrm rot="2718756">
            <a:off x="5979539" y="1948938"/>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5" name="Oval 414"/>
          <p:cNvSpPr/>
          <p:nvPr/>
        </p:nvSpPr>
        <p:spPr>
          <a:xfrm rot="2718756">
            <a:off x="5978363" y="2164461"/>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6" name="Oval 415"/>
          <p:cNvSpPr/>
          <p:nvPr/>
        </p:nvSpPr>
        <p:spPr>
          <a:xfrm rot="2718756">
            <a:off x="5977187" y="2379984"/>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7" name="Oval 416"/>
          <p:cNvSpPr/>
          <p:nvPr/>
        </p:nvSpPr>
        <p:spPr>
          <a:xfrm rot="2718756">
            <a:off x="5976011" y="2595507"/>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8" name="Oval 417"/>
          <p:cNvSpPr/>
          <p:nvPr/>
        </p:nvSpPr>
        <p:spPr>
          <a:xfrm rot="2718756">
            <a:off x="3243013" y="1490026"/>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9" name="Oval 418"/>
          <p:cNvSpPr/>
          <p:nvPr/>
        </p:nvSpPr>
        <p:spPr>
          <a:xfrm rot="2718756">
            <a:off x="3241837" y="1705549"/>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0" name="Oval 419"/>
          <p:cNvSpPr/>
          <p:nvPr/>
        </p:nvSpPr>
        <p:spPr>
          <a:xfrm rot="2718756">
            <a:off x="3240661" y="1921072"/>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1" name="Oval 420"/>
          <p:cNvSpPr/>
          <p:nvPr/>
        </p:nvSpPr>
        <p:spPr>
          <a:xfrm rot="2718756">
            <a:off x="3239485" y="2136594"/>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2" name="Oval 421"/>
          <p:cNvSpPr/>
          <p:nvPr/>
        </p:nvSpPr>
        <p:spPr>
          <a:xfrm rot="2718756">
            <a:off x="3238309" y="2352117"/>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3" name="Oval 422"/>
          <p:cNvSpPr/>
          <p:nvPr/>
        </p:nvSpPr>
        <p:spPr>
          <a:xfrm rot="2718756">
            <a:off x="3237133" y="2567640"/>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4" name="Oval 423"/>
          <p:cNvSpPr/>
          <p:nvPr/>
        </p:nvSpPr>
        <p:spPr>
          <a:xfrm rot="2718756">
            <a:off x="3235957" y="2783163"/>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5" name="Oval 424"/>
          <p:cNvSpPr/>
          <p:nvPr/>
        </p:nvSpPr>
        <p:spPr>
          <a:xfrm rot="2718756">
            <a:off x="3013237" y="1635037"/>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6" name="Oval 425"/>
          <p:cNvSpPr/>
          <p:nvPr/>
        </p:nvSpPr>
        <p:spPr>
          <a:xfrm rot="2718756">
            <a:off x="3012061" y="1850560"/>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7" name="Oval 426"/>
          <p:cNvSpPr/>
          <p:nvPr/>
        </p:nvSpPr>
        <p:spPr>
          <a:xfrm rot="2718756">
            <a:off x="3010885" y="2066082"/>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8" name="Oval 427"/>
          <p:cNvSpPr/>
          <p:nvPr/>
        </p:nvSpPr>
        <p:spPr>
          <a:xfrm rot="2718756">
            <a:off x="3009709" y="2281605"/>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9" name="Oval 428"/>
          <p:cNvSpPr/>
          <p:nvPr/>
        </p:nvSpPr>
        <p:spPr>
          <a:xfrm rot="2718756">
            <a:off x="3008533" y="2497128"/>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0" name="Oval 429"/>
          <p:cNvSpPr/>
          <p:nvPr/>
        </p:nvSpPr>
        <p:spPr>
          <a:xfrm rot="2718756">
            <a:off x="3007357" y="2712651"/>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1" name="Oval 430"/>
          <p:cNvSpPr/>
          <p:nvPr/>
        </p:nvSpPr>
        <p:spPr>
          <a:xfrm rot="2718756">
            <a:off x="2784637" y="1580445"/>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2" name="Oval 431"/>
          <p:cNvSpPr/>
          <p:nvPr/>
        </p:nvSpPr>
        <p:spPr>
          <a:xfrm rot="2718756">
            <a:off x="2783461" y="1795968"/>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3" name="Oval 432"/>
          <p:cNvSpPr/>
          <p:nvPr/>
        </p:nvSpPr>
        <p:spPr>
          <a:xfrm rot="2718756">
            <a:off x="2782285" y="2011490"/>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4" name="Oval 433"/>
          <p:cNvSpPr/>
          <p:nvPr/>
        </p:nvSpPr>
        <p:spPr>
          <a:xfrm rot="2718756">
            <a:off x="2781109" y="2227013"/>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5" name="Oval 434"/>
          <p:cNvSpPr/>
          <p:nvPr/>
        </p:nvSpPr>
        <p:spPr>
          <a:xfrm rot="2718756">
            <a:off x="2779933" y="2442536"/>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6" name="Oval 435"/>
          <p:cNvSpPr/>
          <p:nvPr/>
        </p:nvSpPr>
        <p:spPr>
          <a:xfrm rot="2718756">
            <a:off x="2778757" y="2658059"/>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7" name="Oval 436"/>
          <p:cNvSpPr/>
          <p:nvPr/>
        </p:nvSpPr>
        <p:spPr>
          <a:xfrm rot="2718756">
            <a:off x="2554861" y="1692472"/>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8" name="Oval 437"/>
          <p:cNvSpPr/>
          <p:nvPr/>
        </p:nvSpPr>
        <p:spPr>
          <a:xfrm rot="2718756">
            <a:off x="2553685" y="1907994"/>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9" name="Oval 438"/>
          <p:cNvSpPr/>
          <p:nvPr/>
        </p:nvSpPr>
        <p:spPr>
          <a:xfrm rot="2718756">
            <a:off x="2552509" y="2123517"/>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0" name="Oval 439"/>
          <p:cNvSpPr/>
          <p:nvPr/>
        </p:nvSpPr>
        <p:spPr>
          <a:xfrm rot="2718756">
            <a:off x="2551333" y="2339040"/>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1" name="Oval 440"/>
          <p:cNvSpPr/>
          <p:nvPr/>
        </p:nvSpPr>
        <p:spPr>
          <a:xfrm rot="2718756">
            <a:off x="2550157" y="2554563"/>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2" name="Oval 441"/>
          <p:cNvSpPr/>
          <p:nvPr/>
        </p:nvSpPr>
        <p:spPr>
          <a:xfrm rot="2718756">
            <a:off x="2323909" y="1998413"/>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3" name="Oval 442"/>
          <p:cNvSpPr/>
          <p:nvPr/>
        </p:nvSpPr>
        <p:spPr>
          <a:xfrm rot="2718756">
            <a:off x="2322733" y="2213936"/>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4" name="Oval 443"/>
          <p:cNvSpPr/>
          <p:nvPr/>
        </p:nvSpPr>
        <p:spPr>
          <a:xfrm rot="2718756">
            <a:off x="2321557" y="2429459"/>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5" name="Oval 444"/>
          <p:cNvSpPr/>
          <p:nvPr/>
        </p:nvSpPr>
        <p:spPr>
          <a:xfrm rot="2718756">
            <a:off x="6208139" y="1823834"/>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6" name="Oval 445"/>
          <p:cNvSpPr/>
          <p:nvPr/>
        </p:nvSpPr>
        <p:spPr>
          <a:xfrm rot="2718756">
            <a:off x="6206963" y="2039357"/>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7" name="Oval 446"/>
          <p:cNvSpPr/>
          <p:nvPr/>
        </p:nvSpPr>
        <p:spPr>
          <a:xfrm rot="2718756">
            <a:off x="6205787" y="2254880"/>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8" name="Oval 447"/>
          <p:cNvSpPr/>
          <p:nvPr/>
        </p:nvSpPr>
        <p:spPr>
          <a:xfrm rot="2718756">
            <a:off x="6204611" y="2470403"/>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9" name="Oval 448"/>
          <p:cNvSpPr/>
          <p:nvPr/>
        </p:nvSpPr>
        <p:spPr>
          <a:xfrm rot="2718756">
            <a:off x="6434387" y="2039928"/>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0" name="Oval 449"/>
          <p:cNvSpPr/>
          <p:nvPr/>
        </p:nvSpPr>
        <p:spPr>
          <a:xfrm rot="2718756">
            <a:off x="6433211" y="2255451"/>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1" name="Arc 450"/>
          <p:cNvSpPr/>
          <p:nvPr/>
        </p:nvSpPr>
        <p:spPr>
          <a:xfrm>
            <a:off x="2995610" y="1412085"/>
            <a:ext cx="228600" cy="228600"/>
          </a:xfrm>
          <a:prstGeom prst="arc">
            <a:avLst>
              <a:gd name="adj1" fmla="val 20949585"/>
              <a:gd name="adj2" fmla="val 9923589"/>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52" name="Arc 451"/>
          <p:cNvSpPr/>
          <p:nvPr/>
        </p:nvSpPr>
        <p:spPr>
          <a:xfrm rot="18347587">
            <a:off x="2313162" y="1748832"/>
            <a:ext cx="228600" cy="228600"/>
          </a:xfrm>
          <a:prstGeom prst="arc">
            <a:avLst>
              <a:gd name="adj1" fmla="val 419494"/>
              <a:gd name="adj2" fmla="val 12623351"/>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53" name="Arc 452"/>
          <p:cNvSpPr/>
          <p:nvPr/>
        </p:nvSpPr>
        <p:spPr>
          <a:xfrm>
            <a:off x="5536197" y="1429692"/>
            <a:ext cx="228600" cy="228600"/>
          </a:xfrm>
          <a:prstGeom prst="arc">
            <a:avLst>
              <a:gd name="adj1" fmla="val 21428269"/>
              <a:gd name="adj2" fmla="val 12349873"/>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54" name="Arc 453"/>
          <p:cNvSpPr/>
          <p:nvPr/>
        </p:nvSpPr>
        <p:spPr>
          <a:xfrm>
            <a:off x="5979816" y="1493070"/>
            <a:ext cx="228600" cy="228600"/>
          </a:xfrm>
          <a:prstGeom prst="arc">
            <a:avLst>
              <a:gd name="adj1" fmla="val 2483904"/>
              <a:gd name="adj2" fmla="val 10525090"/>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55" name="Arc 454"/>
          <p:cNvSpPr/>
          <p:nvPr/>
        </p:nvSpPr>
        <p:spPr>
          <a:xfrm>
            <a:off x="6207657" y="1600200"/>
            <a:ext cx="228600" cy="228600"/>
          </a:xfrm>
          <a:prstGeom prst="arc">
            <a:avLst>
              <a:gd name="adj1" fmla="val 3359562"/>
              <a:gd name="adj2" fmla="val 10981087"/>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56" name="Arc 455"/>
          <p:cNvSpPr/>
          <p:nvPr/>
        </p:nvSpPr>
        <p:spPr>
          <a:xfrm>
            <a:off x="6437016" y="1806165"/>
            <a:ext cx="228600" cy="228600"/>
          </a:xfrm>
          <a:prstGeom prst="arc">
            <a:avLst>
              <a:gd name="adj1" fmla="val 3547973"/>
              <a:gd name="adj2" fmla="val 12671956"/>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57" name="Arc 456"/>
          <p:cNvSpPr/>
          <p:nvPr/>
        </p:nvSpPr>
        <p:spPr>
          <a:xfrm rot="7710189">
            <a:off x="6430693" y="2484707"/>
            <a:ext cx="228600" cy="228600"/>
          </a:xfrm>
          <a:prstGeom prst="arc">
            <a:avLst>
              <a:gd name="adj1" fmla="val 1946324"/>
              <a:gd name="adj2" fmla="val 10316600"/>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58" name="Arc 457"/>
          <p:cNvSpPr/>
          <p:nvPr/>
        </p:nvSpPr>
        <p:spPr>
          <a:xfrm rot="16008061">
            <a:off x="2081708" y="1997214"/>
            <a:ext cx="228600" cy="228600"/>
          </a:xfrm>
          <a:prstGeom prst="arc">
            <a:avLst>
              <a:gd name="adj1" fmla="val 1252130"/>
              <a:gd name="adj2" fmla="val 12844919"/>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59" name="Arc 458"/>
          <p:cNvSpPr/>
          <p:nvPr/>
        </p:nvSpPr>
        <p:spPr>
          <a:xfrm rot="16200000">
            <a:off x="2085321" y="2227909"/>
            <a:ext cx="228600" cy="228600"/>
          </a:xfrm>
          <a:prstGeom prst="arc">
            <a:avLst>
              <a:gd name="adj1" fmla="val 19971897"/>
              <a:gd name="adj2" fmla="val 10371966"/>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nvGrpSpPr>
          <p:cNvPr id="460" name="Group 459"/>
          <p:cNvGrpSpPr/>
          <p:nvPr/>
        </p:nvGrpSpPr>
        <p:grpSpPr>
          <a:xfrm>
            <a:off x="2307284" y="1752600"/>
            <a:ext cx="4352454" cy="935381"/>
            <a:chOff x="2465562" y="1901232"/>
            <a:chExt cx="4352454" cy="935381"/>
          </a:xfrm>
          <a:solidFill>
            <a:srgbClr val="FFFF00"/>
          </a:solidFill>
        </p:grpSpPr>
        <p:sp>
          <p:nvSpPr>
            <p:cNvPr id="461" name="Oval 460"/>
            <p:cNvSpPr/>
            <p:nvPr/>
          </p:nvSpPr>
          <p:spPr>
            <a:xfrm rot="2718756">
              <a:off x="4077685" y="2386801"/>
              <a:ext cx="228600" cy="228600"/>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2" name="Oval 461"/>
            <p:cNvSpPr/>
            <p:nvPr/>
          </p:nvSpPr>
          <p:spPr>
            <a:xfrm rot="2718756">
              <a:off x="4076509" y="2602324"/>
              <a:ext cx="228600" cy="228600"/>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3" name="Oval 462"/>
            <p:cNvSpPr/>
            <p:nvPr/>
          </p:nvSpPr>
          <p:spPr>
            <a:xfrm rot="2718756">
              <a:off x="3849085" y="2357234"/>
              <a:ext cx="228600" cy="228600"/>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4" name="Oval 463"/>
            <p:cNvSpPr/>
            <p:nvPr/>
          </p:nvSpPr>
          <p:spPr>
            <a:xfrm rot="2718756">
              <a:off x="3847909" y="2572757"/>
              <a:ext cx="228600" cy="228600"/>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5" name="Oval 464"/>
            <p:cNvSpPr/>
            <p:nvPr/>
          </p:nvSpPr>
          <p:spPr>
            <a:xfrm rot="2718756">
              <a:off x="3620485" y="2329938"/>
              <a:ext cx="228600" cy="228600"/>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6" name="Oval 465"/>
            <p:cNvSpPr/>
            <p:nvPr/>
          </p:nvSpPr>
          <p:spPr>
            <a:xfrm rot="2718756">
              <a:off x="3619309" y="2545461"/>
              <a:ext cx="228600" cy="228600"/>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7" name="Oval 466"/>
            <p:cNvSpPr/>
            <p:nvPr/>
          </p:nvSpPr>
          <p:spPr>
            <a:xfrm rot="2718756">
              <a:off x="4988939" y="2373153"/>
              <a:ext cx="228600" cy="228600"/>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8" name="Oval 467"/>
            <p:cNvSpPr/>
            <p:nvPr/>
          </p:nvSpPr>
          <p:spPr>
            <a:xfrm rot="2718756">
              <a:off x="4987763" y="2588676"/>
              <a:ext cx="228600" cy="228600"/>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9" name="Oval 468"/>
            <p:cNvSpPr/>
            <p:nvPr/>
          </p:nvSpPr>
          <p:spPr>
            <a:xfrm rot="2718756">
              <a:off x="5217539" y="2345857"/>
              <a:ext cx="228600" cy="228600"/>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0" name="Oval 469"/>
            <p:cNvSpPr/>
            <p:nvPr/>
          </p:nvSpPr>
          <p:spPr>
            <a:xfrm rot="2718756">
              <a:off x="5216363" y="2561380"/>
              <a:ext cx="228600" cy="228600"/>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1" name="Oval 470"/>
            <p:cNvSpPr/>
            <p:nvPr/>
          </p:nvSpPr>
          <p:spPr>
            <a:xfrm rot="2718756">
              <a:off x="5446139" y="2281034"/>
              <a:ext cx="228600" cy="228600"/>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2" name="Oval 471"/>
            <p:cNvSpPr/>
            <p:nvPr/>
          </p:nvSpPr>
          <p:spPr>
            <a:xfrm rot="2718756">
              <a:off x="5444963" y="2496557"/>
              <a:ext cx="228600" cy="228600"/>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3" name="Oval 472"/>
            <p:cNvSpPr/>
            <p:nvPr/>
          </p:nvSpPr>
          <p:spPr>
            <a:xfrm rot="2718756">
              <a:off x="4534885" y="2384529"/>
              <a:ext cx="228600" cy="228600"/>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4" name="Oval 473"/>
            <p:cNvSpPr/>
            <p:nvPr/>
          </p:nvSpPr>
          <p:spPr>
            <a:xfrm rot="2718756">
              <a:off x="4533709" y="2600052"/>
              <a:ext cx="228600" cy="228600"/>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5" name="Oval 474"/>
            <p:cNvSpPr/>
            <p:nvPr/>
          </p:nvSpPr>
          <p:spPr>
            <a:xfrm rot="2718756">
              <a:off x="4760339" y="2384530"/>
              <a:ext cx="228600" cy="228600"/>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6" name="Oval 475"/>
            <p:cNvSpPr/>
            <p:nvPr/>
          </p:nvSpPr>
          <p:spPr>
            <a:xfrm rot="2718756">
              <a:off x="4759163" y="2600053"/>
              <a:ext cx="228600" cy="228600"/>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7" name="Oval 476"/>
            <p:cNvSpPr/>
            <p:nvPr/>
          </p:nvSpPr>
          <p:spPr>
            <a:xfrm rot="2718756">
              <a:off x="4306285" y="2392490"/>
              <a:ext cx="228600" cy="228600"/>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8" name="Oval 477"/>
            <p:cNvSpPr/>
            <p:nvPr/>
          </p:nvSpPr>
          <p:spPr>
            <a:xfrm rot="2718756">
              <a:off x="4305109" y="2608013"/>
              <a:ext cx="228600" cy="228600"/>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9" name="Oval 478"/>
            <p:cNvSpPr/>
            <p:nvPr/>
          </p:nvSpPr>
          <p:spPr>
            <a:xfrm rot="2718756">
              <a:off x="5674739" y="2240090"/>
              <a:ext cx="228600" cy="228600"/>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0" name="Oval 479"/>
            <p:cNvSpPr/>
            <p:nvPr/>
          </p:nvSpPr>
          <p:spPr>
            <a:xfrm rot="2718756">
              <a:off x="5673563" y="2455613"/>
              <a:ext cx="228600" cy="228600"/>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1" name="Oval 480"/>
            <p:cNvSpPr/>
            <p:nvPr/>
          </p:nvSpPr>
          <p:spPr>
            <a:xfrm rot="2718756">
              <a:off x="5903339" y="2177538"/>
              <a:ext cx="228600" cy="228600"/>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2" name="Oval 481"/>
            <p:cNvSpPr/>
            <p:nvPr/>
          </p:nvSpPr>
          <p:spPr>
            <a:xfrm rot="2718756">
              <a:off x="5902163" y="2393061"/>
              <a:ext cx="228600" cy="228600"/>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3" name="Oval 482"/>
            <p:cNvSpPr/>
            <p:nvPr/>
          </p:nvSpPr>
          <p:spPr>
            <a:xfrm rot="2718756">
              <a:off x="6131939" y="2101338"/>
              <a:ext cx="228600" cy="228600"/>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4" name="Oval 483"/>
            <p:cNvSpPr/>
            <p:nvPr/>
          </p:nvSpPr>
          <p:spPr>
            <a:xfrm rot="2718756">
              <a:off x="6130763" y="2316861"/>
              <a:ext cx="228600" cy="228600"/>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5" name="Oval 484"/>
            <p:cNvSpPr/>
            <p:nvPr/>
          </p:nvSpPr>
          <p:spPr>
            <a:xfrm rot="2718756">
              <a:off x="3391885" y="2288994"/>
              <a:ext cx="228600" cy="228600"/>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6" name="Oval 485"/>
            <p:cNvSpPr/>
            <p:nvPr/>
          </p:nvSpPr>
          <p:spPr>
            <a:xfrm rot="2718756">
              <a:off x="3390709" y="2504517"/>
              <a:ext cx="228600" cy="228600"/>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7" name="Oval 486"/>
            <p:cNvSpPr/>
            <p:nvPr/>
          </p:nvSpPr>
          <p:spPr>
            <a:xfrm rot="2718756">
              <a:off x="3163285" y="2218482"/>
              <a:ext cx="228600" cy="228600"/>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8" name="Oval 487"/>
            <p:cNvSpPr/>
            <p:nvPr/>
          </p:nvSpPr>
          <p:spPr>
            <a:xfrm rot="2718756">
              <a:off x="3162109" y="2434005"/>
              <a:ext cx="228600" cy="228600"/>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9" name="Oval 488"/>
            <p:cNvSpPr/>
            <p:nvPr/>
          </p:nvSpPr>
          <p:spPr>
            <a:xfrm rot="2718756">
              <a:off x="2934685" y="2163890"/>
              <a:ext cx="228600" cy="228600"/>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0" name="Oval 489"/>
            <p:cNvSpPr/>
            <p:nvPr/>
          </p:nvSpPr>
          <p:spPr>
            <a:xfrm rot="2718756">
              <a:off x="2933509" y="2379413"/>
              <a:ext cx="228600" cy="228600"/>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1" name="Oval 490"/>
            <p:cNvSpPr/>
            <p:nvPr/>
          </p:nvSpPr>
          <p:spPr>
            <a:xfrm rot="2718756">
              <a:off x="2706085" y="2060394"/>
              <a:ext cx="228600" cy="228600"/>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2" name="Oval 491"/>
            <p:cNvSpPr/>
            <p:nvPr/>
          </p:nvSpPr>
          <p:spPr>
            <a:xfrm rot="2718756">
              <a:off x="2704909" y="2275917"/>
              <a:ext cx="228600" cy="228600"/>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3" name="Oval 492"/>
            <p:cNvSpPr/>
            <p:nvPr/>
          </p:nvSpPr>
          <p:spPr>
            <a:xfrm rot="2718756">
              <a:off x="2476309" y="2150813"/>
              <a:ext cx="228600" cy="228600"/>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4" name="Oval 493"/>
            <p:cNvSpPr/>
            <p:nvPr/>
          </p:nvSpPr>
          <p:spPr>
            <a:xfrm rot="2718756">
              <a:off x="6360539" y="1976234"/>
              <a:ext cx="228600" cy="228600"/>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5" name="Oval 494"/>
            <p:cNvSpPr/>
            <p:nvPr/>
          </p:nvSpPr>
          <p:spPr>
            <a:xfrm rot="2718756">
              <a:off x="6359363" y="2191757"/>
              <a:ext cx="228600" cy="228600"/>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6" name="Oval 495"/>
            <p:cNvSpPr/>
            <p:nvPr/>
          </p:nvSpPr>
          <p:spPr>
            <a:xfrm rot="2718756">
              <a:off x="6586787" y="2192328"/>
              <a:ext cx="228600" cy="228600"/>
            </a:xfrm>
            <a:prstGeom prst="ellipse">
              <a:avLst/>
            </a:pr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7" name="Arc 496"/>
            <p:cNvSpPr/>
            <p:nvPr/>
          </p:nvSpPr>
          <p:spPr>
            <a:xfrm rot="18347587">
              <a:off x="2465562" y="1901232"/>
              <a:ext cx="228600" cy="228600"/>
            </a:xfrm>
            <a:prstGeom prst="arc">
              <a:avLst>
                <a:gd name="adj1" fmla="val 419494"/>
                <a:gd name="adj2" fmla="val 12623351"/>
              </a:avLst>
            </a:prstGeom>
            <a:grp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98" name="Arc 497"/>
            <p:cNvSpPr/>
            <p:nvPr/>
          </p:nvSpPr>
          <p:spPr>
            <a:xfrm>
              <a:off x="6589416" y="1958565"/>
              <a:ext cx="228600" cy="228600"/>
            </a:xfrm>
            <a:prstGeom prst="arc">
              <a:avLst>
                <a:gd name="adj1" fmla="val 3547973"/>
                <a:gd name="adj2" fmla="val 12671956"/>
              </a:avLst>
            </a:prstGeom>
            <a:grp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225" name="TextBox 224"/>
          <p:cNvSpPr txBox="1"/>
          <p:nvPr/>
        </p:nvSpPr>
        <p:spPr>
          <a:xfrm>
            <a:off x="-27489" y="18960"/>
            <a:ext cx="9171490" cy="830997"/>
          </a:xfrm>
          <a:prstGeom prst="rect">
            <a:avLst/>
          </a:prstGeom>
          <a:noFill/>
        </p:spPr>
        <p:txBody>
          <a:bodyPr wrap="square" rtlCol="0">
            <a:spAutoFit/>
          </a:bodyPr>
          <a:lstStyle/>
          <a:p>
            <a:pPr algn="ctr"/>
            <a:r>
              <a:rPr lang="en-US" sz="2400" b="1" dirty="0" smtClean="0">
                <a:latin typeface="Helvetica"/>
                <a:cs typeface="Helvetica"/>
              </a:rPr>
              <a:t>Gro mediates repression via interaction with DNA-bound repressor</a:t>
            </a:r>
            <a:endParaRPr lang="en-US" sz="2400" b="1" i="1" dirty="0">
              <a:latin typeface="Helvetica"/>
              <a:cs typeface="Helvetica"/>
            </a:endParaRPr>
          </a:p>
        </p:txBody>
      </p:sp>
    </p:spTree>
    <p:extLst>
      <p:ext uri="{BB962C8B-B14F-4D97-AF65-F5344CB8AC3E}">
        <p14:creationId xmlns:p14="http://schemas.microsoft.com/office/powerpoint/2010/main" val="81026294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59"/>
                                        </p:tgtEl>
                                        <p:attrNameLst>
                                          <p:attrName>style.visibility</p:attrName>
                                        </p:attrNameLst>
                                      </p:cBhvr>
                                      <p:to>
                                        <p:strVal val="visible"/>
                                      </p:to>
                                    </p:set>
                                    <p:anim calcmode="lin" valueType="num">
                                      <p:cBhvr additive="base">
                                        <p:cTn id="7" dur="500" fill="hold"/>
                                        <p:tgtEl>
                                          <p:spTgt spid="259"/>
                                        </p:tgtEl>
                                        <p:attrNameLst>
                                          <p:attrName>ppt_x</p:attrName>
                                        </p:attrNameLst>
                                      </p:cBhvr>
                                      <p:tavLst>
                                        <p:tav tm="0">
                                          <p:val>
                                            <p:strVal val="#ppt_x"/>
                                          </p:val>
                                        </p:tav>
                                        <p:tav tm="100000">
                                          <p:val>
                                            <p:strVal val="#ppt_x"/>
                                          </p:val>
                                        </p:tav>
                                      </p:tavLst>
                                    </p:anim>
                                    <p:anim calcmode="lin" valueType="num">
                                      <p:cBhvr additive="base">
                                        <p:cTn id="8" dur="500" fill="hold"/>
                                        <p:tgtEl>
                                          <p:spTgt spid="25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 presetClass="entr" presetSubtype="10" fill="hold" nodeType="clickEffect">
                                  <p:stCondLst>
                                    <p:cond delay="0"/>
                                  </p:stCondLst>
                                  <p:childTnLst>
                                    <p:set>
                                      <p:cBhvr>
                                        <p:cTn id="12" dur="1" fill="hold">
                                          <p:stCondLst>
                                            <p:cond delay="0"/>
                                          </p:stCondLst>
                                        </p:cTn>
                                        <p:tgtEl>
                                          <p:spTgt spid="219"/>
                                        </p:tgtEl>
                                        <p:attrNameLst>
                                          <p:attrName>style.visibility</p:attrName>
                                        </p:attrNameLst>
                                      </p:cBhvr>
                                      <p:to>
                                        <p:strVal val="visible"/>
                                      </p:to>
                                    </p:set>
                                    <p:animEffect transition="in" filter="blinds(horizontal)">
                                      <p:cBhvr>
                                        <p:cTn id="13" dur="500"/>
                                        <p:tgtEl>
                                          <p:spTgt spid="219"/>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grpId="0" nodeType="clickEffect">
                                  <p:stCondLst>
                                    <p:cond delay="0"/>
                                  </p:stCondLst>
                                  <p:childTnLst>
                                    <p:set>
                                      <p:cBhvr>
                                        <p:cTn id="17" dur="1" fill="hold">
                                          <p:stCondLst>
                                            <p:cond delay="0"/>
                                          </p:stCondLst>
                                        </p:cTn>
                                        <p:tgtEl>
                                          <p:spTgt spid="252"/>
                                        </p:tgtEl>
                                        <p:attrNameLst>
                                          <p:attrName>style.visibility</p:attrName>
                                        </p:attrNameLst>
                                      </p:cBhvr>
                                      <p:to>
                                        <p:strVal val="visible"/>
                                      </p:to>
                                    </p:set>
                                    <p:anim calcmode="lin" valueType="num">
                                      <p:cBhvr additive="base">
                                        <p:cTn id="18" dur="500" fill="hold"/>
                                        <p:tgtEl>
                                          <p:spTgt spid="252"/>
                                        </p:tgtEl>
                                        <p:attrNameLst>
                                          <p:attrName>ppt_x</p:attrName>
                                        </p:attrNameLst>
                                      </p:cBhvr>
                                      <p:tavLst>
                                        <p:tav tm="0">
                                          <p:val>
                                            <p:strVal val="#ppt_x"/>
                                          </p:val>
                                        </p:tav>
                                        <p:tav tm="100000">
                                          <p:val>
                                            <p:strVal val="#ppt_x"/>
                                          </p:val>
                                        </p:tav>
                                      </p:tavLst>
                                    </p:anim>
                                    <p:anim calcmode="lin" valueType="num">
                                      <p:cBhvr additive="base">
                                        <p:cTn id="19" dur="500" fill="hold"/>
                                        <p:tgtEl>
                                          <p:spTgt spid="252"/>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3" presetClass="entr" presetSubtype="10" fill="hold" nodeType="clickEffect">
                                  <p:stCondLst>
                                    <p:cond delay="0"/>
                                  </p:stCondLst>
                                  <p:childTnLst>
                                    <p:set>
                                      <p:cBhvr>
                                        <p:cTn id="23" dur="1" fill="hold">
                                          <p:stCondLst>
                                            <p:cond delay="0"/>
                                          </p:stCondLst>
                                        </p:cTn>
                                        <p:tgtEl>
                                          <p:spTgt spid="460"/>
                                        </p:tgtEl>
                                        <p:attrNameLst>
                                          <p:attrName>style.visibility</p:attrName>
                                        </p:attrNameLst>
                                      </p:cBhvr>
                                      <p:to>
                                        <p:strVal val="visible"/>
                                      </p:to>
                                    </p:set>
                                    <p:animEffect transition="in" filter="blinds(horizontal)">
                                      <p:cBhvr>
                                        <p:cTn id="24" dur="500"/>
                                        <p:tgtEl>
                                          <p:spTgt spid="460"/>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276"/>
                                        </p:tgtEl>
                                        <p:attrNameLst>
                                          <p:attrName>style.visibility</p:attrName>
                                        </p:attrNameLst>
                                      </p:cBhvr>
                                      <p:to>
                                        <p:strVal val="visible"/>
                                      </p:to>
                                    </p:set>
                                    <p:anim calcmode="lin" valueType="num">
                                      <p:cBhvr additive="base">
                                        <p:cTn id="29" dur="500" fill="hold"/>
                                        <p:tgtEl>
                                          <p:spTgt spid="276"/>
                                        </p:tgtEl>
                                        <p:attrNameLst>
                                          <p:attrName>ppt_x</p:attrName>
                                        </p:attrNameLst>
                                      </p:cBhvr>
                                      <p:tavLst>
                                        <p:tav tm="0">
                                          <p:val>
                                            <p:strVal val="#ppt_x"/>
                                          </p:val>
                                        </p:tav>
                                        <p:tav tm="100000">
                                          <p:val>
                                            <p:strVal val="#ppt_x"/>
                                          </p:val>
                                        </p:tav>
                                      </p:tavLst>
                                    </p:anim>
                                    <p:anim calcmode="lin" valueType="num">
                                      <p:cBhvr additive="base">
                                        <p:cTn id="30" dur="500" fill="hold"/>
                                        <p:tgtEl>
                                          <p:spTgt spid="27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9" grpId="0" animBg="1"/>
      <p:bldP spid="252"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 name="Oval 82"/>
          <p:cNvSpPr/>
          <p:nvPr/>
        </p:nvSpPr>
        <p:spPr>
          <a:xfrm rot="2718756">
            <a:off x="5297267" y="1482066"/>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p:nvSpPr>
        <p:spPr>
          <a:xfrm>
            <a:off x="2133600" y="1371600"/>
            <a:ext cx="4572000" cy="1752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7" name="Group 26"/>
          <p:cNvGrpSpPr/>
          <p:nvPr/>
        </p:nvGrpSpPr>
        <p:grpSpPr>
          <a:xfrm>
            <a:off x="4826478" y="1293982"/>
            <a:ext cx="692856" cy="1800522"/>
            <a:chOff x="7467600" y="2057400"/>
            <a:chExt cx="692856" cy="1800522"/>
          </a:xfrm>
        </p:grpSpPr>
        <p:sp>
          <p:nvSpPr>
            <p:cNvPr id="28" name="Oval 27"/>
            <p:cNvSpPr/>
            <p:nvPr/>
          </p:nvSpPr>
          <p:spPr>
            <a:xfrm rot="2718756">
              <a:off x="7474656" y="2336185"/>
              <a:ext cx="228600" cy="228600"/>
            </a:xfrm>
            <a:prstGeom prst="ellipse">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p:nvSpPr>
          <p:spPr>
            <a:xfrm rot="2718756">
              <a:off x="7473480" y="2551708"/>
              <a:ext cx="228600" cy="228600"/>
            </a:xfrm>
            <a:prstGeom prst="ellipse">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p:cNvSpPr/>
            <p:nvPr/>
          </p:nvSpPr>
          <p:spPr>
            <a:xfrm rot="2718756">
              <a:off x="7472304" y="2767231"/>
              <a:ext cx="228600" cy="228600"/>
            </a:xfrm>
            <a:prstGeom prst="ellipse">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p:cNvSpPr/>
            <p:nvPr/>
          </p:nvSpPr>
          <p:spPr>
            <a:xfrm rot="2718756">
              <a:off x="7468776" y="3413799"/>
              <a:ext cx="228600" cy="228600"/>
            </a:xfrm>
            <a:prstGeom prst="ellipse">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p:cNvSpPr/>
            <p:nvPr/>
          </p:nvSpPr>
          <p:spPr>
            <a:xfrm rot="2718756">
              <a:off x="7467600" y="3629322"/>
              <a:ext cx="228600" cy="228600"/>
            </a:xfrm>
            <a:prstGeom prst="ellipse">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p:cNvSpPr/>
            <p:nvPr/>
          </p:nvSpPr>
          <p:spPr>
            <a:xfrm rot="2718756">
              <a:off x="7703256" y="2308889"/>
              <a:ext cx="228600" cy="228600"/>
            </a:xfrm>
            <a:prstGeom prst="ellipse">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p:cNvSpPr/>
            <p:nvPr/>
          </p:nvSpPr>
          <p:spPr>
            <a:xfrm rot="2718756">
              <a:off x="7702080" y="2524412"/>
              <a:ext cx="228600" cy="228600"/>
            </a:xfrm>
            <a:prstGeom prst="ellipse">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p:cNvSpPr/>
            <p:nvPr/>
          </p:nvSpPr>
          <p:spPr>
            <a:xfrm rot="2718756">
              <a:off x="7700904" y="2739935"/>
              <a:ext cx="228600" cy="228600"/>
            </a:xfrm>
            <a:prstGeom prst="ellipse">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p:cNvSpPr/>
            <p:nvPr/>
          </p:nvSpPr>
          <p:spPr>
            <a:xfrm rot="2718756">
              <a:off x="7697376" y="3386503"/>
              <a:ext cx="228600" cy="228600"/>
            </a:xfrm>
            <a:prstGeom prst="ellipse">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p:cNvSpPr/>
            <p:nvPr/>
          </p:nvSpPr>
          <p:spPr>
            <a:xfrm rot="2718756">
              <a:off x="7696200" y="3602026"/>
              <a:ext cx="228600" cy="228600"/>
            </a:xfrm>
            <a:prstGeom prst="ellipse">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p:cNvSpPr/>
            <p:nvPr/>
          </p:nvSpPr>
          <p:spPr>
            <a:xfrm rot="2718756">
              <a:off x="7931856" y="2244066"/>
              <a:ext cx="228600" cy="228600"/>
            </a:xfrm>
            <a:prstGeom prst="ellipse">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p:cNvSpPr/>
            <p:nvPr/>
          </p:nvSpPr>
          <p:spPr>
            <a:xfrm rot="2718756">
              <a:off x="7930680" y="2459589"/>
              <a:ext cx="228600" cy="228600"/>
            </a:xfrm>
            <a:prstGeom prst="ellipse">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p:cNvSpPr/>
            <p:nvPr/>
          </p:nvSpPr>
          <p:spPr>
            <a:xfrm rot="2718756">
              <a:off x="7929504" y="2675112"/>
              <a:ext cx="228600" cy="228600"/>
            </a:xfrm>
            <a:prstGeom prst="ellipse">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p:cNvSpPr/>
            <p:nvPr/>
          </p:nvSpPr>
          <p:spPr>
            <a:xfrm rot="2718756">
              <a:off x="7925976" y="3321680"/>
              <a:ext cx="228600" cy="228600"/>
            </a:xfrm>
            <a:prstGeom prst="ellipse">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Oval 41"/>
            <p:cNvSpPr/>
            <p:nvPr/>
          </p:nvSpPr>
          <p:spPr>
            <a:xfrm rot="2718756">
              <a:off x="7924800" y="3537203"/>
              <a:ext cx="228600" cy="228600"/>
            </a:xfrm>
            <a:prstGeom prst="ellipse">
              <a:avLst/>
            </a:prstGeom>
            <a:solidFill>
              <a:srgbClr val="FFC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Arc 42"/>
            <p:cNvSpPr/>
            <p:nvPr/>
          </p:nvSpPr>
          <p:spPr>
            <a:xfrm>
              <a:off x="7479700" y="2106438"/>
              <a:ext cx="228600" cy="228600"/>
            </a:xfrm>
            <a:prstGeom prst="arc">
              <a:avLst>
                <a:gd name="adj1" fmla="val 20550250"/>
                <a:gd name="adj2" fmla="val 12961488"/>
              </a:avLst>
            </a:prstGeom>
            <a:solidFill>
              <a:srgbClr val="FFC000"/>
            </a:solid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4" name="Arc 43"/>
            <p:cNvSpPr/>
            <p:nvPr/>
          </p:nvSpPr>
          <p:spPr>
            <a:xfrm>
              <a:off x="7713586" y="2057400"/>
              <a:ext cx="228600" cy="228600"/>
            </a:xfrm>
            <a:prstGeom prst="arc">
              <a:avLst>
                <a:gd name="adj1" fmla="val 842182"/>
                <a:gd name="adj2" fmla="val 10919463"/>
              </a:avLst>
            </a:prstGeom>
            <a:solidFill>
              <a:srgbClr val="FFC000"/>
            </a:solidFill>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45" name="Oval 44"/>
          <p:cNvSpPr/>
          <p:nvPr/>
        </p:nvSpPr>
        <p:spPr>
          <a:xfrm rot="2718756">
            <a:off x="3929989" y="1372310"/>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Oval 45"/>
          <p:cNvSpPr/>
          <p:nvPr/>
        </p:nvSpPr>
        <p:spPr>
          <a:xfrm rot="2718756">
            <a:off x="3928813" y="1587833"/>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p:cNvSpPr/>
          <p:nvPr/>
        </p:nvSpPr>
        <p:spPr>
          <a:xfrm rot="2718756">
            <a:off x="3927637" y="1803356"/>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p:cNvSpPr/>
          <p:nvPr/>
        </p:nvSpPr>
        <p:spPr>
          <a:xfrm rot="2718756">
            <a:off x="3926461" y="2018879"/>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p:cNvSpPr/>
          <p:nvPr/>
        </p:nvSpPr>
        <p:spPr>
          <a:xfrm rot="2718756">
            <a:off x="3925285" y="2234401"/>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p:cNvSpPr/>
          <p:nvPr/>
        </p:nvSpPr>
        <p:spPr>
          <a:xfrm rot="2718756">
            <a:off x="3924109" y="2449924"/>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p:cNvSpPr/>
          <p:nvPr/>
        </p:nvSpPr>
        <p:spPr>
          <a:xfrm rot="2718756">
            <a:off x="3922933" y="2665447"/>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p:cNvSpPr/>
          <p:nvPr/>
        </p:nvSpPr>
        <p:spPr>
          <a:xfrm rot="2718756">
            <a:off x="3921757" y="2880970"/>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p:cNvSpPr/>
          <p:nvPr/>
        </p:nvSpPr>
        <p:spPr>
          <a:xfrm rot="2718756">
            <a:off x="3700213" y="1558266"/>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p:cNvSpPr/>
          <p:nvPr/>
        </p:nvSpPr>
        <p:spPr>
          <a:xfrm rot="2718756">
            <a:off x="3699037" y="1773789"/>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Oval 54"/>
          <p:cNvSpPr/>
          <p:nvPr/>
        </p:nvSpPr>
        <p:spPr>
          <a:xfrm rot="2718756">
            <a:off x="3697861" y="1989312"/>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p:cNvSpPr/>
          <p:nvPr/>
        </p:nvSpPr>
        <p:spPr>
          <a:xfrm rot="2718756">
            <a:off x="3696685" y="2204834"/>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p:cNvSpPr/>
          <p:nvPr/>
        </p:nvSpPr>
        <p:spPr>
          <a:xfrm rot="2718756">
            <a:off x="3695509" y="2420357"/>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Oval 57"/>
          <p:cNvSpPr/>
          <p:nvPr/>
        </p:nvSpPr>
        <p:spPr>
          <a:xfrm rot="2718756">
            <a:off x="3694333" y="2635880"/>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Oval 58"/>
          <p:cNvSpPr/>
          <p:nvPr/>
        </p:nvSpPr>
        <p:spPr>
          <a:xfrm rot="2718756">
            <a:off x="3693157" y="2851403"/>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Oval 59"/>
          <p:cNvSpPr/>
          <p:nvPr/>
        </p:nvSpPr>
        <p:spPr>
          <a:xfrm rot="2718756">
            <a:off x="3471613" y="1530970"/>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Oval 60"/>
          <p:cNvSpPr/>
          <p:nvPr/>
        </p:nvSpPr>
        <p:spPr>
          <a:xfrm rot="2718756">
            <a:off x="3470437" y="1746493"/>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61"/>
          <p:cNvSpPr/>
          <p:nvPr/>
        </p:nvSpPr>
        <p:spPr>
          <a:xfrm rot="2718756">
            <a:off x="3469261" y="1962016"/>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Oval 62"/>
          <p:cNvSpPr/>
          <p:nvPr/>
        </p:nvSpPr>
        <p:spPr>
          <a:xfrm rot="2718756">
            <a:off x="3468085" y="2177538"/>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Oval 63"/>
          <p:cNvSpPr/>
          <p:nvPr/>
        </p:nvSpPr>
        <p:spPr>
          <a:xfrm rot="2718756">
            <a:off x="3466909" y="2393061"/>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Oval 64"/>
          <p:cNvSpPr/>
          <p:nvPr/>
        </p:nvSpPr>
        <p:spPr>
          <a:xfrm rot="2718756">
            <a:off x="3465733" y="2608584"/>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Oval 65"/>
          <p:cNvSpPr/>
          <p:nvPr/>
        </p:nvSpPr>
        <p:spPr>
          <a:xfrm rot="2718756">
            <a:off x="3464557" y="2824107"/>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Arc 66"/>
          <p:cNvSpPr/>
          <p:nvPr/>
        </p:nvSpPr>
        <p:spPr>
          <a:xfrm rot="4095129">
            <a:off x="3700466" y="1327860"/>
            <a:ext cx="228600" cy="228600"/>
          </a:xfrm>
          <a:prstGeom prst="arc">
            <a:avLst>
              <a:gd name="adj1" fmla="val 16200000"/>
              <a:gd name="adj2" fmla="val 6924940"/>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8" name="Arc 67"/>
          <p:cNvSpPr/>
          <p:nvPr/>
        </p:nvSpPr>
        <p:spPr>
          <a:xfrm rot="3690584">
            <a:off x="3469681" y="1295596"/>
            <a:ext cx="228600" cy="228600"/>
          </a:xfrm>
          <a:prstGeom prst="arc">
            <a:avLst>
              <a:gd name="adj1" fmla="val 17844151"/>
              <a:gd name="adj2" fmla="val 6178194"/>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9" name="Oval 68"/>
          <p:cNvSpPr/>
          <p:nvPr/>
        </p:nvSpPr>
        <p:spPr>
          <a:xfrm rot="2718756">
            <a:off x="4840067" y="1574185"/>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Oval 69"/>
          <p:cNvSpPr/>
          <p:nvPr/>
        </p:nvSpPr>
        <p:spPr>
          <a:xfrm rot="2718756">
            <a:off x="4838891" y="1789708"/>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Oval 70"/>
          <p:cNvSpPr/>
          <p:nvPr/>
        </p:nvSpPr>
        <p:spPr>
          <a:xfrm rot="2718756">
            <a:off x="4837715" y="2005231"/>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Oval 71"/>
          <p:cNvSpPr/>
          <p:nvPr/>
        </p:nvSpPr>
        <p:spPr>
          <a:xfrm rot="2718756">
            <a:off x="4836539" y="2220753"/>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Oval 72"/>
          <p:cNvSpPr/>
          <p:nvPr/>
        </p:nvSpPr>
        <p:spPr>
          <a:xfrm rot="2718756">
            <a:off x="4835363" y="2436276"/>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Oval 73"/>
          <p:cNvSpPr/>
          <p:nvPr/>
        </p:nvSpPr>
        <p:spPr>
          <a:xfrm rot="2718756">
            <a:off x="4834187" y="2651799"/>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Oval 74"/>
          <p:cNvSpPr/>
          <p:nvPr/>
        </p:nvSpPr>
        <p:spPr>
          <a:xfrm rot="2718756">
            <a:off x="4833011" y="2867322"/>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Oval 75"/>
          <p:cNvSpPr/>
          <p:nvPr/>
        </p:nvSpPr>
        <p:spPr>
          <a:xfrm rot="2718756">
            <a:off x="5068667" y="1546889"/>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Oval 76"/>
          <p:cNvSpPr/>
          <p:nvPr/>
        </p:nvSpPr>
        <p:spPr>
          <a:xfrm rot="2718756">
            <a:off x="5067491" y="1762412"/>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Oval 77"/>
          <p:cNvSpPr/>
          <p:nvPr/>
        </p:nvSpPr>
        <p:spPr>
          <a:xfrm rot="2718756">
            <a:off x="5066315" y="1977935"/>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Oval 78"/>
          <p:cNvSpPr/>
          <p:nvPr/>
        </p:nvSpPr>
        <p:spPr>
          <a:xfrm rot="2718756">
            <a:off x="5065139" y="2193457"/>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Oval 79"/>
          <p:cNvSpPr/>
          <p:nvPr/>
        </p:nvSpPr>
        <p:spPr>
          <a:xfrm rot="2718756">
            <a:off x="5063963" y="2408980"/>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Oval 80"/>
          <p:cNvSpPr/>
          <p:nvPr/>
        </p:nvSpPr>
        <p:spPr>
          <a:xfrm rot="2718756">
            <a:off x="5062787" y="2624503"/>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Oval 81"/>
          <p:cNvSpPr/>
          <p:nvPr/>
        </p:nvSpPr>
        <p:spPr>
          <a:xfrm rot="2718756">
            <a:off x="5061611" y="2840026"/>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Oval 83"/>
          <p:cNvSpPr/>
          <p:nvPr/>
        </p:nvSpPr>
        <p:spPr>
          <a:xfrm rot="2718756">
            <a:off x="5296091" y="1697589"/>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Oval 84"/>
          <p:cNvSpPr/>
          <p:nvPr/>
        </p:nvSpPr>
        <p:spPr>
          <a:xfrm rot="2718756">
            <a:off x="5294915" y="1913112"/>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Oval 85"/>
          <p:cNvSpPr/>
          <p:nvPr/>
        </p:nvSpPr>
        <p:spPr>
          <a:xfrm rot="2718756">
            <a:off x="5293739" y="2128634"/>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7" name="Oval 86"/>
          <p:cNvSpPr/>
          <p:nvPr/>
        </p:nvSpPr>
        <p:spPr>
          <a:xfrm rot="2718756">
            <a:off x="5292563" y="2344157"/>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Oval 87"/>
          <p:cNvSpPr/>
          <p:nvPr/>
        </p:nvSpPr>
        <p:spPr>
          <a:xfrm rot="2718756">
            <a:off x="5291387" y="2559680"/>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Oval 88"/>
          <p:cNvSpPr/>
          <p:nvPr/>
        </p:nvSpPr>
        <p:spPr>
          <a:xfrm rot="2718756">
            <a:off x="5290211" y="2775203"/>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0" name="Arc 89"/>
          <p:cNvSpPr/>
          <p:nvPr/>
        </p:nvSpPr>
        <p:spPr>
          <a:xfrm>
            <a:off x="4845111" y="1344438"/>
            <a:ext cx="228600" cy="228600"/>
          </a:xfrm>
          <a:prstGeom prst="arc">
            <a:avLst>
              <a:gd name="adj1" fmla="val 20550250"/>
              <a:gd name="adj2" fmla="val 12961488"/>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1" name="Arc 90"/>
          <p:cNvSpPr/>
          <p:nvPr/>
        </p:nvSpPr>
        <p:spPr>
          <a:xfrm>
            <a:off x="5078997" y="1295400"/>
            <a:ext cx="228600" cy="228600"/>
          </a:xfrm>
          <a:prstGeom prst="arc">
            <a:avLst>
              <a:gd name="adj1" fmla="val 842182"/>
              <a:gd name="adj2" fmla="val 10919463"/>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2" name="Oval 91"/>
          <p:cNvSpPr/>
          <p:nvPr/>
        </p:nvSpPr>
        <p:spPr>
          <a:xfrm rot="2718756">
            <a:off x="4387189" y="1370038"/>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Oval 92"/>
          <p:cNvSpPr/>
          <p:nvPr/>
        </p:nvSpPr>
        <p:spPr>
          <a:xfrm rot="2718756">
            <a:off x="4386013" y="1585561"/>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4" name="Oval 93"/>
          <p:cNvSpPr/>
          <p:nvPr/>
        </p:nvSpPr>
        <p:spPr>
          <a:xfrm rot="2718756">
            <a:off x="4384837" y="1801084"/>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Oval 94"/>
          <p:cNvSpPr/>
          <p:nvPr/>
        </p:nvSpPr>
        <p:spPr>
          <a:xfrm rot="2718756">
            <a:off x="4383661" y="2016607"/>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Oval 95"/>
          <p:cNvSpPr/>
          <p:nvPr/>
        </p:nvSpPr>
        <p:spPr>
          <a:xfrm rot="2718756">
            <a:off x="4382485" y="2232129"/>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Oval 96"/>
          <p:cNvSpPr/>
          <p:nvPr/>
        </p:nvSpPr>
        <p:spPr>
          <a:xfrm rot="2718756">
            <a:off x="4381309" y="2447652"/>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Oval 97"/>
          <p:cNvSpPr/>
          <p:nvPr/>
        </p:nvSpPr>
        <p:spPr>
          <a:xfrm rot="2718756">
            <a:off x="4380133" y="2663175"/>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Oval 98"/>
          <p:cNvSpPr/>
          <p:nvPr/>
        </p:nvSpPr>
        <p:spPr>
          <a:xfrm rot="2718756">
            <a:off x="4378957" y="2878698"/>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Oval 99"/>
          <p:cNvSpPr/>
          <p:nvPr/>
        </p:nvSpPr>
        <p:spPr>
          <a:xfrm rot="2718756">
            <a:off x="4612643" y="1370039"/>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Oval 100"/>
          <p:cNvSpPr/>
          <p:nvPr/>
        </p:nvSpPr>
        <p:spPr>
          <a:xfrm rot="2718756">
            <a:off x="4611467" y="1585562"/>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Oval 101"/>
          <p:cNvSpPr/>
          <p:nvPr/>
        </p:nvSpPr>
        <p:spPr>
          <a:xfrm rot="2718756">
            <a:off x="4610291" y="1801085"/>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Oval 102"/>
          <p:cNvSpPr/>
          <p:nvPr/>
        </p:nvSpPr>
        <p:spPr>
          <a:xfrm rot="2718756">
            <a:off x="4609115" y="2016608"/>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Oval 103"/>
          <p:cNvSpPr/>
          <p:nvPr/>
        </p:nvSpPr>
        <p:spPr>
          <a:xfrm rot="2718756">
            <a:off x="4607939" y="2232130"/>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Oval 104"/>
          <p:cNvSpPr/>
          <p:nvPr/>
        </p:nvSpPr>
        <p:spPr>
          <a:xfrm rot="2718756">
            <a:off x="4606763" y="2447653"/>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Oval 105"/>
          <p:cNvSpPr/>
          <p:nvPr/>
        </p:nvSpPr>
        <p:spPr>
          <a:xfrm rot="2718756">
            <a:off x="4605587" y="2663176"/>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Oval 106"/>
          <p:cNvSpPr/>
          <p:nvPr/>
        </p:nvSpPr>
        <p:spPr>
          <a:xfrm rot="2718756">
            <a:off x="4604411" y="2878699"/>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Oval 107"/>
          <p:cNvSpPr/>
          <p:nvPr/>
        </p:nvSpPr>
        <p:spPr>
          <a:xfrm rot="2718756">
            <a:off x="4158589" y="1377999"/>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Oval 108"/>
          <p:cNvSpPr/>
          <p:nvPr/>
        </p:nvSpPr>
        <p:spPr>
          <a:xfrm rot="2718756">
            <a:off x="4157413" y="1593522"/>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Oval 109"/>
          <p:cNvSpPr/>
          <p:nvPr/>
        </p:nvSpPr>
        <p:spPr>
          <a:xfrm rot="2718756">
            <a:off x="4156237" y="1809045"/>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Oval 110"/>
          <p:cNvSpPr/>
          <p:nvPr/>
        </p:nvSpPr>
        <p:spPr>
          <a:xfrm rot="2718756">
            <a:off x="4155061" y="2024568"/>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Oval 111"/>
          <p:cNvSpPr/>
          <p:nvPr/>
        </p:nvSpPr>
        <p:spPr>
          <a:xfrm rot="2718756">
            <a:off x="4153885" y="2240090"/>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3" name="Oval 112"/>
          <p:cNvSpPr/>
          <p:nvPr/>
        </p:nvSpPr>
        <p:spPr>
          <a:xfrm rot="2718756">
            <a:off x="4152709" y="2455613"/>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Oval 113"/>
          <p:cNvSpPr/>
          <p:nvPr/>
        </p:nvSpPr>
        <p:spPr>
          <a:xfrm rot="2718756">
            <a:off x="4151533" y="2671136"/>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Oval 114"/>
          <p:cNvSpPr/>
          <p:nvPr/>
        </p:nvSpPr>
        <p:spPr>
          <a:xfrm rot="2718756">
            <a:off x="4150357" y="2886659"/>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Oval 115"/>
          <p:cNvSpPr/>
          <p:nvPr/>
        </p:nvSpPr>
        <p:spPr>
          <a:xfrm rot="2718756">
            <a:off x="5524691" y="1656645"/>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Oval 116"/>
          <p:cNvSpPr/>
          <p:nvPr/>
        </p:nvSpPr>
        <p:spPr>
          <a:xfrm rot="2718756">
            <a:off x="5523515" y="1872168"/>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8" name="Oval 117"/>
          <p:cNvSpPr/>
          <p:nvPr/>
        </p:nvSpPr>
        <p:spPr>
          <a:xfrm rot="2718756">
            <a:off x="5522339" y="2087690"/>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9" name="Oval 118"/>
          <p:cNvSpPr/>
          <p:nvPr/>
        </p:nvSpPr>
        <p:spPr>
          <a:xfrm rot="2718756">
            <a:off x="5521163" y="2303213"/>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0" name="Oval 119"/>
          <p:cNvSpPr/>
          <p:nvPr/>
        </p:nvSpPr>
        <p:spPr>
          <a:xfrm rot="2718756">
            <a:off x="5519987" y="2518736"/>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1" name="Oval 120"/>
          <p:cNvSpPr/>
          <p:nvPr/>
        </p:nvSpPr>
        <p:spPr>
          <a:xfrm rot="2718756">
            <a:off x="5518811" y="2734259"/>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Oval 121"/>
          <p:cNvSpPr/>
          <p:nvPr/>
        </p:nvSpPr>
        <p:spPr>
          <a:xfrm rot="2718756">
            <a:off x="5753291" y="1594093"/>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Oval 122"/>
          <p:cNvSpPr/>
          <p:nvPr/>
        </p:nvSpPr>
        <p:spPr>
          <a:xfrm rot="2718756">
            <a:off x="5752115" y="1809616"/>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Oval 123"/>
          <p:cNvSpPr/>
          <p:nvPr/>
        </p:nvSpPr>
        <p:spPr>
          <a:xfrm rot="2718756">
            <a:off x="5750939" y="2025138"/>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Oval 124"/>
          <p:cNvSpPr/>
          <p:nvPr/>
        </p:nvSpPr>
        <p:spPr>
          <a:xfrm rot="2718756">
            <a:off x="5749763" y="2240661"/>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Oval 125"/>
          <p:cNvSpPr/>
          <p:nvPr/>
        </p:nvSpPr>
        <p:spPr>
          <a:xfrm rot="2718756">
            <a:off x="5748587" y="2456184"/>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Oval 126"/>
          <p:cNvSpPr/>
          <p:nvPr/>
        </p:nvSpPr>
        <p:spPr>
          <a:xfrm rot="2718756">
            <a:off x="5747411" y="2671707"/>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Oval 127"/>
          <p:cNvSpPr/>
          <p:nvPr/>
        </p:nvSpPr>
        <p:spPr>
          <a:xfrm rot="2718756">
            <a:off x="5980715" y="1733416"/>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Oval 128"/>
          <p:cNvSpPr/>
          <p:nvPr/>
        </p:nvSpPr>
        <p:spPr>
          <a:xfrm rot="2718756">
            <a:off x="5979539" y="1948938"/>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Oval 129"/>
          <p:cNvSpPr/>
          <p:nvPr/>
        </p:nvSpPr>
        <p:spPr>
          <a:xfrm rot="2718756">
            <a:off x="5978363" y="2164461"/>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Oval 130"/>
          <p:cNvSpPr/>
          <p:nvPr/>
        </p:nvSpPr>
        <p:spPr>
          <a:xfrm rot="2718756">
            <a:off x="5977187" y="2379984"/>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Oval 131"/>
          <p:cNvSpPr/>
          <p:nvPr/>
        </p:nvSpPr>
        <p:spPr>
          <a:xfrm rot="2718756">
            <a:off x="5976011" y="2595507"/>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Oval 132"/>
          <p:cNvSpPr/>
          <p:nvPr/>
        </p:nvSpPr>
        <p:spPr>
          <a:xfrm rot="2718756">
            <a:off x="3243013" y="1490026"/>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Oval 133"/>
          <p:cNvSpPr/>
          <p:nvPr/>
        </p:nvSpPr>
        <p:spPr>
          <a:xfrm rot="2718756">
            <a:off x="3241837" y="1705549"/>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Oval 134"/>
          <p:cNvSpPr/>
          <p:nvPr/>
        </p:nvSpPr>
        <p:spPr>
          <a:xfrm rot="2718756">
            <a:off x="3240661" y="1921072"/>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Oval 135"/>
          <p:cNvSpPr/>
          <p:nvPr/>
        </p:nvSpPr>
        <p:spPr>
          <a:xfrm rot="2718756">
            <a:off x="3239485" y="2136594"/>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7" name="Oval 136"/>
          <p:cNvSpPr/>
          <p:nvPr/>
        </p:nvSpPr>
        <p:spPr>
          <a:xfrm rot="2718756">
            <a:off x="3238309" y="2352117"/>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Oval 137"/>
          <p:cNvSpPr/>
          <p:nvPr/>
        </p:nvSpPr>
        <p:spPr>
          <a:xfrm rot="2718756">
            <a:off x="3237133" y="2567640"/>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9" name="Oval 138"/>
          <p:cNvSpPr/>
          <p:nvPr/>
        </p:nvSpPr>
        <p:spPr>
          <a:xfrm rot="2718756">
            <a:off x="3235957" y="2783163"/>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Oval 139"/>
          <p:cNvSpPr/>
          <p:nvPr/>
        </p:nvSpPr>
        <p:spPr>
          <a:xfrm rot="2718756">
            <a:off x="3013237" y="1635037"/>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1" name="Oval 140"/>
          <p:cNvSpPr/>
          <p:nvPr/>
        </p:nvSpPr>
        <p:spPr>
          <a:xfrm rot="2718756">
            <a:off x="3012061" y="1850560"/>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Oval 141"/>
          <p:cNvSpPr/>
          <p:nvPr/>
        </p:nvSpPr>
        <p:spPr>
          <a:xfrm rot="2718756">
            <a:off x="3010885" y="2066082"/>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Oval 142"/>
          <p:cNvSpPr/>
          <p:nvPr/>
        </p:nvSpPr>
        <p:spPr>
          <a:xfrm rot="2718756">
            <a:off x="3009709" y="2281605"/>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4" name="Oval 143"/>
          <p:cNvSpPr/>
          <p:nvPr/>
        </p:nvSpPr>
        <p:spPr>
          <a:xfrm rot="2718756">
            <a:off x="3008533" y="2497128"/>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Oval 144"/>
          <p:cNvSpPr/>
          <p:nvPr/>
        </p:nvSpPr>
        <p:spPr>
          <a:xfrm rot="2718756">
            <a:off x="3007357" y="2712651"/>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6" name="Oval 145"/>
          <p:cNvSpPr/>
          <p:nvPr/>
        </p:nvSpPr>
        <p:spPr>
          <a:xfrm rot="2718756">
            <a:off x="2784637" y="1580445"/>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Oval 146"/>
          <p:cNvSpPr/>
          <p:nvPr/>
        </p:nvSpPr>
        <p:spPr>
          <a:xfrm rot="2718756">
            <a:off x="2783461" y="1795968"/>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Oval 147"/>
          <p:cNvSpPr/>
          <p:nvPr/>
        </p:nvSpPr>
        <p:spPr>
          <a:xfrm rot="2718756">
            <a:off x="2782285" y="2011490"/>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Oval 148"/>
          <p:cNvSpPr/>
          <p:nvPr/>
        </p:nvSpPr>
        <p:spPr>
          <a:xfrm rot="2718756">
            <a:off x="2781109" y="2227013"/>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0" name="Oval 149"/>
          <p:cNvSpPr/>
          <p:nvPr/>
        </p:nvSpPr>
        <p:spPr>
          <a:xfrm rot="2718756">
            <a:off x="2779933" y="2442536"/>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1" name="Oval 150"/>
          <p:cNvSpPr/>
          <p:nvPr/>
        </p:nvSpPr>
        <p:spPr>
          <a:xfrm rot="2718756">
            <a:off x="2778757" y="2658059"/>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2" name="Oval 151"/>
          <p:cNvSpPr/>
          <p:nvPr/>
        </p:nvSpPr>
        <p:spPr>
          <a:xfrm rot="2718756">
            <a:off x="2554861" y="1692472"/>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3" name="Oval 152"/>
          <p:cNvSpPr/>
          <p:nvPr/>
        </p:nvSpPr>
        <p:spPr>
          <a:xfrm rot="2718756">
            <a:off x="2553685" y="1907994"/>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4" name="Oval 153"/>
          <p:cNvSpPr/>
          <p:nvPr/>
        </p:nvSpPr>
        <p:spPr>
          <a:xfrm rot="2718756">
            <a:off x="2552509" y="2123517"/>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5" name="Oval 154"/>
          <p:cNvSpPr/>
          <p:nvPr/>
        </p:nvSpPr>
        <p:spPr>
          <a:xfrm rot="2718756">
            <a:off x="2551333" y="2339040"/>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6" name="Oval 155"/>
          <p:cNvSpPr/>
          <p:nvPr/>
        </p:nvSpPr>
        <p:spPr>
          <a:xfrm rot="2718756">
            <a:off x="2550157" y="2554563"/>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7" name="Oval 156"/>
          <p:cNvSpPr/>
          <p:nvPr/>
        </p:nvSpPr>
        <p:spPr>
          <a:xfrm rot="2718756">
            <a:off x="2323909" y="1998413"/>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Oval 157"/>
          <p:cNvSpPr/>
          <p:nvPr/>
        </p:nvSpPr>
        <p:spPr>
          <a:xfrm rot="2718756">
            <a:off x="2322733" y="2213936"/>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9" name="Oval 158"/>
          <p:cNvSpPr/>
          <p:nvPr/>
        </p:nvSpPr>
        <p:spPr>
          <a:xfrm rot="2718756">
            <a:off x="2321557" y="2429459"/>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0" name="Oval 159"/>
          <p:cNvSpPr/>
          <p:nvPr/>
        </p:nvSpPr>
        <p:spPr>
          <a:xfrm rot="2718756">
            <a:off x="6208139" y="1823834"/>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1" name="Oval 160"/>
          <p:cNvSpPr/>
          <p:nvPr/>
        </p:nvSpPr>
        <p:spPr>
          <a:xfrm rot="2718756">
            <a:off x="6206963" y="2039357"/>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2" name="Oval 161"/>
          <p:cNvSpPr/>
          <p:nvPr/>
        </p:nvSpPr>
        <p:spPr>
          <a:xfrm rot="2718756">
            <a:off x="6205787" y="2254880"/>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3" name="Oval 162"/>
          <p:cNvSpPr/>
          <p:nvPr/>
        </p:nvSpPr>
        <p:spPr>
          <a:xfrm rot="2718756">
            <a:off x="6204611" y="2470403"/>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4" name="Oval 163"/>
          <p:cNvSpPr/>
          <p:nvPr/>
        </p:nvSpPr>
        <p:spPr>
          <a:xfrm rot="2718756">
            <a:off x="6434387" y="2039928"/>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5" name="Oval 164"/>
          <p:cNvSpPr/>
          <p:nvPr/>
        </p:nvSpPr>
        <p:spPr>
          <a:xfrm rot="2718756">
            <a:off x="6433211" y="2255451"/>
            <a:ext cx="228600" cy="22860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6" name="Arc 165"/>
          <p:cNvSpPr/>
          <p:nvPr/>
        </p:nvSpPr>
        <p:spPr>
          <a:xfrm>
            <a:off x="2995610" y="1412085"/>
            <a:ext cx="228600" cy="228600"/>
          </a:xfrm>
          <a:prstGeom prst="arc">
            <a:avLst>
              <a:gd name="adj1" fmla="val 20949585"/>
              <a:gd name="adj2" fmla="val 9923589"/>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67" name="Arc 166"/>
          <p:cNvSpPr/>
          <p:nvPr/>
        </p:nvSpPr>
        <p:spPr>
          <a:xfrm rot="18347587">
            <a:off x="2313162" y="1748832"/>
            <a:ext cx="228600" cy="228600"/>
          </a:xfrm>
          <a:prstGeom prst="arc">
            <a:avLst>
              <a:gd name="adj1" fmla="val 419494"/>
              <a:gd name="adj2" fmla="val 12623351"/>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68" name="Arc 167"/>
          <p:cNvSpPr/>
          <p:nvPr/>
        </p:nvSpPr>
        <p:spPr>
          <a:xfrm>
            <a:off x="5536197" y="1429692"/>
            <a:ext cx="228600" cy="228600"/>
          </a:xfrm>
          <a:prstGeom prst="arc">
            <a:avLst>
              <a:gd name="adj1" fmla="val 21428269"/>
              <a:gd name="adj2" fmla="val 12349873"/>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69" name="Arc 168"/>
          <p:cNvSpPr/>
          <p:nvPr/>
        </p:nvSpPr>
        <p:spPr>
          <a:xfrm>
            <a:off x="5979816" y="1493070"/>
            <a:ext cx="228600" cy="228600"/>
          </a:xfrm>
          <a:prstGeom prst="arc">
            <a:avLst>
              <a:gd name="adj1" fmla="val 2483904"/>
              <a:gd name="adj2" fmla="val 10525090"/>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70" name="Arc 169"/>
          <p:cNvSpPr/>
          <p:nvPr/>
        </p:nvSpPr>
        <p:spPr>
          <a:xfrm>
            <a:off x="6207657" y="1600200"/>
            <a:ext cx="228600" cy="228600"/>
          </a:xfrm>
          <a:prstGeom prst="arc">
            <a:avLst>
              <a:gd name="adj1" fmla="val 3359562"/>
              <a:gd name="adj2" fmla="val 10981087"/>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71" name="Arc 170"/>
          <p:cNvSpPr/>
          <p:nvPr/>
        </p:nvSpPr>
        <p:spPr>
          <a:xfrm>
            <a:off x="6437016" y="1806165"/>
            <a:ext cx="228600" cy="228600"/>
          </a:xfrm>
          <a:prstGeom prst="arc">
            <a:avLst>
              <a:gd name="adj1" fmla="val 3547973"/>
              <a:gd name="adj2" fmla="val 12671956"/>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72" name="Arc 171"/>
          <p:cNvSpPr/>
          <p:nvPr/>
        </p:nvSpPr>
        <p:spPr>
          <a:xfrm rot="7710189">
            <a:off x="6430693" y="2484707"/>
            <a:ext cx="228600" cy="228600"/>
          </a:xfrm>
          <a:prstGeom prst="arc">
            <a:avLst>
              <a:gd name="adj1" fmla="val 1946324"/>
              <a:gd name="adj2" fmla="val 10316600"/>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73" name="Arc 172"/>
          <p:cNvSpPr/>
          <p:nvPr/>
        </p:nvSpPr>
        <p:spPr>
          <a:xfrm rot="16008061">
            <a:off x="2081708" y="1997214"/>
            <a:ext cx="228600" cy="228600"/>
          </a:xfrm>
          <a:prstGeom prst="arc">
            <a:avLst>
              <a:gd name="adj1" fmla="val 1252130"/>
              <a:gd name="adj2" fmla="val 12844919"/>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74" name="Arc 173"/>
          <p:cNvSpPr/>
          <p:nvPr/>
        </p:nvSpPr>
        <p:spPr>
          <a:xfrm rot="16200000">
            <a:off x="2085321" y="2227909"/>
            <a:ext cx="228600" cy="228600"/>
          </a:xfrm>
          <a:prstGeom prst="arc">
            <a:avLst>
              <a:gd name="adj1" fmla="val 19971897"/>
              <a:gd name="adj2" fmla="val 10371966"/>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91" name="TextBox 190"/>
          <p:cNvSpPr txBox="1"/>
          <p:nvPr/>
        </p:nvSpPr>
        <p:spPr>
          <a:xfrm>
            <a:off x="-27489" y="18960"/>
            <a:ext cx="9171490" cy="830997"/>
          </a:xfrm>
          <a:prstGeom prst="rect">
            <a:avLst/>
          </a:prstGeom>
          <a:noFill/>
        </p:spPr>
        <p:txBody>
          <a:bodyPr wrap="square" rtlCol="0">
            <a:spAutoFit/>
          </a:bodyPr>
          <a:lstStyle/>
          <a:p>
            <a:pPr algn="ctr"/>
            <a:r>
              <a:rPr lang="en-US" sz="2400" b="1" dirty="0" smtClean="0">
                <a:latin typeface="Helvetica"/>
                <a:cs typeface="Helvetica"/>
              </a:rPr>
              <a:t>Gro mediates repression via interaction with DNA-bound repressor</a:t>
            </a:r>
            <a:endParaRPr lang="en-US" sz="2400" b="1" i="1" dirty="0">
              <a:latin typeface="Helvetica"/>
              <a:cs typeface="Helvetica"/>
            </a:endParaRPr>
          </a:p>
        </p:txBody>
      </p:sp>
      <p:grpSp>
        <p:nvGrpSpPr>
          <p:cNvPr id="198" name="Group 197"/>
          <p:cNvGrpSpPr/>
          <p:nvPr/>
        </p:nvGrpSpPr>
        <p:grpSpPr>
          <a:xfrm>
            <a:off x="1295400" y="5410200"/>
            <a:ext cx="6463352" cy="716280"/>
            <a:chOff x="1295400" y="5410200"/>
            <a:chExt cx="6463352" cy="716280"/>
          </a:xfrm>
        </p:grpSpPr>
        <p:cxnSp>
          <p:nvCxnSpPr>
            <p:cNvPr id="199" name="Straight Connector 198"/>
            <p:cNvCxnSpPr/>
            <p:nvPr/>
          </p:nvCxnSpPr>
          <p:spPr>
            <a:xfrm>
              <a:off x="1295400" y="6019800"/>
              <a:ext cx="6400800" cy="1588"/>
            </a:xfrm>
            <a:prstGeom prst="line">
              <a:avLst/>
            </a:prstGeom>
          </p:spPr>
          <p:style>
            <a:lnRef idx="3">
              <a:schemeClr val="dk1"/>
            </a:lnRef>
            <a:fillRef idx="0">
              <a:schemeClr val="dk1"/>
            </a:fillRef>
            <a:effectRef idx="2">
              <a:schemeClr val="dk1"/>
            </a:effectRef>
            <a:fontRef idx="minor">
              <a:schemeClr val="tx1"/>
            </a:fontRef>
          </p:style>
        </p:cxnSp>
        <p:cxnSp>
          <p:nvCxnSpPr>
            <p:cNvPr id="200" name="Straight Connector 199"/>
            <p:cNvCxnSpPr/>
            <p:nvPr/>
          </p:nvCxnSpPr>
          <p:spPr>
            <a:xfrm rot="5400000">
              <a:off x="6566848" y="5715000"/>
              <a:ext cx="609600" cy="1588"/>
            </a:xfrm>
            <a:prstGeom prst="line">
              <a:avLst/>
            </a:prstGeom>
          </p:spPr>
          <p:style>
            <a:lnRef idx="3">
              <a:schemeClr val="dk1"/>
            </a:lnRef>
            <a:fillRef idx="0">
              <a:schemeClr val="dk1"/>
            </a:fillRef>
            <a:effectRef idx="2">
              <a:schemeClr val="dk1"/>
            </a:effectRef>
            <a:fontRef idx="minor">
              <a:schemeClr val="tx1"/>
            </a:fontRef>
          </p:style>
        </p:cxnSp>
        <p:cxnSp>
          <p:nvCxnSpPr>
            <p:cNvPr id="201" name="Straight Arrow Connector 200"/>
            <p:cNvCxnSpPr/>
            <p:nvPr/>
          </p:nvCxnSpPr>
          <p:spPr>
            <a:xfrm>
              <a:off x="6844352" y="5410200"/>
              <a:ext cx="914400" cy="1588"/>
            </a:xfrm>
            <a:prstGeom prst="straightConnector1">
              <a:avLst/>
            </a:prstGeom>
            <a:ln>
              <a:tailEnd type="arrow"/>
            </a:ln>
          </p:spPr>
          <p:style>
            <a:lnRef idx="3">
              <a:schemeClr val="dk1"/>
            </a:lnRef>
            <a:fillRef idx="0">
              <a:schemeClr val="dk1"/>
            </a:fillRef>
            <a:effectRef idx="2">
              <a:schemeClr val="dk1"/>
            </a:effectRef>
            <a:fontRef idx="minor">
              <a:schemeClr val="tx1"/>
            </a:fontRef>
          </p:style>
        </p:cxnSp>
        <p:sp>
          <p:nvSpPr>
            <p:cNvPr id="202" name="Rectangle 201"/>
            <p:cNvSpPr/>
            <p:nvPr/>
          </p:nvSpPr>
          <p:spPr>
            <a:xfrm>
              <a:off x="5105400" y="5943600"/>
              <a:ext cx="990600" cy="182880"/>
            </a:xfrm>
            <a:prstGeom prst="rect">
              <a:avLst/>
            </a:prstGeom>
            <a:solidFill>
              <a:srgbClr val="BC9807"/>
            </a:solidFill>
            <a:ln>
              <a:noFill/>
            </a:ln>
            <a:scene3d>
              <a:camera prst="orthographicFront"/>
              <a:lightRig rig="threePt" dir="t"/>
            </a:scene3d>
            <a:sp3d>
              <a:bevelT w="1651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3" name="Rectangle 202"/>
            <p:cNvSpPr/>
            <p:nvPr/>
          </p:nvSpPr>
          <p:spPr>
            <a:xfrm>
              <a:off x="2209800" y="5943600"/>
              <a:ext cx="990600" cy="182880"/>
            </a:xfrm>
            <a:prstGeom prst="rect">
              <a:avLst/>
            </a:prstGeom>
            <a:solidFill>
              <a:srgbClr val="FFFF00"/>
            </a:solidFill>
            <a:ln>
              <a:noFill/>
            </a:ln>
            <a:scene3d>
              <a:camera prst="orthographicFront"/>
              <a:lightRig rig="threePt" dir="t"/>
            </a:scene3d>
            <a:sp3d>
              <a:bevelT w="1651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04" name="Oval 203"/>
          <p:cNvSpPr/>
          <p:nvPr/>
        </p:nvSpPr>
        <p:spPr>
          <a:xfrm>
            <a:off x="5029200" y="5321300"/>
            <a:ext cx="1066800" cy="685800"/>
          </a:xfrm>
          <a:prstGeom prst="ellipse">
            <a:avLst/>
          </a:prstGeom>
          <a:solidFill>
            <a:srgbClr val="2E4D07"/>
          </a:solidFill>
          <a:ln>
            <a:noFill/>
          </a:ln>
          <a:scene3d>
            <a:camera prst="orthographicFront"/>
            <a:lightRig rig="threePt" dir="t"/>
          </a:scene3d>
          <a:sp3d>
            <a:bevelT w="1651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rgbClr val="FFFFFF"/>
                </a:solidFill>
              </a:rPr>
              <a:t>TF</a:t>
            </a:r>
            <a:endParaRPr lang="en-US" b="1" dirty="0">
              <a:solidFill>
                <a:srgbClr val="FFFFFF"/>
              </a:solidFill>
            </a:endParaRPr>
          </a:p>
        </p:txBody>
      </p:sp>
      <p:grpSp>
        <p:nvGrpSpPr>
          <p:cNvPr id="205" name="Group 204"/>
          <p:cNvGrpSpPr/>
          <p:nvPr/>
        </p:nvGrpSpPr>
        <p:grpSpPr>
          <a:xfrm>
            <a:off x="1581558" y="4352119"/>
            <a:ext cx="5705948" cy="1233985"/>
            <a:chOff x="1761652" y="4328615"/>
            <a:chExt cx="5705948" cy="1233985"/>
          </a:xfrm>
        </p:grpSpPr>
        <p:grpSp>
          <p:nvGrpSpPr>
            <p:cNvPr id="206" name="Group 205"/>
            <p:cNvGrpSpPr/>
            <p:nvPr/>
          </p:nvGrpSpPr>
          <p:grpSpPr>
            <a:xfrm>
              <a:off x="1761652" y="4328615"/>
              <a:ext cx="5705948" cy="1233985"/>
              <a:chOff x="1761652" y="4328615"/>
              <a:chExt cx="5705948" cy="1233985"/>
            </a:xfrm>
          </p:grpSpPr>
          <p:grpSp>
            <p:nvGrpSpPr>
              <p:cNvPr id="208" name="Group 207"/>
              <p:cNvGrpSpPr/>
              <p:nvPr/>
            </p:nvGrpSpPr>
            <p:grpSpPr>
              <a:xfrm>
                <a:off x="7086600" y="5181600"/>
                <a:ext cx="381000" cy="381000"/>
                <a:chOff x="3657600" y="2514600"/>
                <a:chExt cx="381000" cy="381000"/>
              </a:xfrm>
            </p:grpSpPr>
            <p:cxnSp>
              <p:nvCxnSpPr>
                <p:cNvPr id="211" name="Straight Connector 210"/>
                <p:cNvCxnSpPr/>
                <p:nvPr/>
              </p:nvCxnSpPr>
              <p:spPr>
                <a:xfrm rot="16200000" flipH="1">
                  <a:off x="3657600" y="2514600"/>
                  <a:ext cx="381000" cy="381000"/>
                </a:xfrm>
                <a:prstGeom prst="line">
                  <a:avLst/>
                </a:prstGeom>
                <a:ln>
                  <a:solidFill>
                    <a:srgbClr val="800000"/>
                  </a:solidFill>
                </a:ln>
              </p:spPr>
              <p:style>
                <a:lnRef idx="3">
                  <a:schemeClr val="accent2"/>
                </a:lnRef>
                <a:fillRef idx="0">
                  <a:schemeClr val="accent2"/>
                </a:fillRef>
                <a:effectRef idx="2">
                  <a:schemeClr val="accent2"/>
                </a:effectRef>
                <a:fontRef idx="minor">
                  <a:schemeClr val="tx1"/>
                </a:fontRef>
              </p:style>
            </p:cxnSp>
            <p:cxnSp>
              <p:nvCxnSpPr>
                <p:cNvPr id="212" name="Straight Connector 211"/>
                <p:cNvCxnSpPr/>
                <p:nvPr/>
              </p:nvCxnSpPr>
              <p:spPr>
                <a:xfrm rot="5400000" flipH="1" flipV="1">
                  <a:off x="3657600" y="2514600"/>
                  <a:ext cx="381000" cy="381000"/>
                </a:xfrm>
                <a:prstGeom prst="line">
                  <a:avLst/>
                </a:prstGeom>
                <a:ln>
                  <a:solidFill>
                    <a:srgbClr val="800000"/>
                  </a:solidFill>
                </a:ln>
              </p:spPr>
              <p:style>
                <a:lnRef idx="3">
                  <a:schemeClr val="accent2"/>
                </a:lnRef>
                <a:fillRef idx="0">
                  <a:schemeClr val="accent2"/>
                </a:fillRef>
                <a:effectRef idx="2">
                  <a:schemeClr val="accent2"/>
                </a:effectRef>
                <a:fontRef idx="minor">
                  <a:schemeClr val="tx1"/>
                </a:fontRef>
              </p:style>
            </p:cxnSp>
          </p:grpSp>
          <p:sp>
            <p:nvSpPr>
              <p:cNvPr id="209" name="Freeform 208"/>
              <p:cNvSpPr/>
              <p:nvPr/>
            </p:nvSpPr>
            <p:spPr>
              <a:xfrm>
                <a:off x="2634018" y="4328615"/>
                <a:ext cx="4176215" cy="816591"/>
              </a:xfrm>
              <a:custGeom>
                <a:avLst/>
                <a:gdLst>
                  <a:gd name="connsiteX0" fmla="*/ 0 w 4176215"/>
                  <a:gd name="connsiteY0" fmla="*/ 584579 h 816591"/>
                  <a:gd name="connsiteX1" fmla="*/ 2320119 w 4176215"/>
                  <a:gd name="connsiteY1" fmla="*/ 38669 h 816591"/>
                  <a:gd name="connsiteX2" fmla="*/ 4176215 w 4176215"/>
                  <a:gd name="connsiteY2" fmla="*/ 816591 h 816591"/>
                </a:gdLst>
                <a:ahLst/>
                <a:cxnLst>
                  <a:cxn ang="0">
                    <a:pos x="connsiteX0" y="connsiteY0"/>
                  </a:cxn>
                  <a:cxn ang="0">
                    <a:pos x="connsiteX1" y="connsiteY1"/>
                  </a:cxn>
                  <a:cxn ang="0">
                    <a:pos x="connsiteX2" y="connsiteY2"/>
                  </a:cxn>
                </a:cxnLst>
                <a:rect l="l" t="t" r="r" b="b"/>
                <a:pathLst>
                  <a:path w="4176215" h="816591">
                    <a:moveTo>
                      <a:pt x="0" y="584579"/>
                    </a:moveTo>
                    <a:cubicBezTo>
                      <a:pt x="812041" y="292289"/>
                      <a:pt x="1624083" y="0"/>
                      <a:pt x="2320119" y="38669"/>
                    </a:cubicBezTo>
                    <a:cubicBezTo>
                      <a:pt x="3016155" y="77338"/>
                      <a:pt x="3596185" y="446964"/>
                      <a:pt x="4176215" y="816591"/>
                    </a:cubicBezTo>
                  </a:path>
                </a:pathLst>
              </a:custGeom>
              <a:ln>
                <a:solidFill>
                  <a:srgbClr val="800000"/>
                </a:solidFill>
              </a:ln>
            </p:spPr>
            <p:style>
              <a:lnRef idx="3">
                <a:schemeClr val="dk1"/>
              </a:lnRef>
              <a:fillRef idx="0">
                <a:schemeClr val="dk1"/>
              </a:fillRef>
              <a:effectRef idx="2">
                <a:schemeClr val="dk1"/>
              </a:effectRef>
              <a:fontRef idx="minor">
                <a:schemeClr val="tx1"/>
              </a:fontRef>
            </p:style>
            <p:txBody>
              <a:bodyPr rtlCol="0" anchor="ctr"/>
              <a:lstStyle/>
              <a:p>
                <a:pPr algn="ctr"/>
                <a:endParaRPr lang="en-US"/>
              </a:p>
            </p:txBody>
          </p:sp>
          <p:sp>
            <p:nvSpPr>
              <p:cNvPr id="210" name="Oval 209"/>
              <p:cNvSpPr/>
              <p:nvPr/>
            </p:nvSpPr>
            <p:spPr>
              <a:xfrm>
                <a:off x="1761652" y="4842933"/>
                <a:ext cx="1066800" cy="685800"/>
              </a:xfrm>
              <a:prstGeom prst="ellipse">
                <a:avLst/>
              </a:prstGeom>
              <a:solidFill>
                <a:srgbClr val="800000"/>
              </a:solidFill>
              <a:ln>
                <a:solidFill>
                  <a:srgbClr val="800000"/>
                </a:solidFill>
              </a:ln>
              <a:scene3d>
                <a:camera prst="orthographicFront"/>
                <a:lightRig rig="threePt" dir="t"/>
              </a:scene3d>
              <a:sp3d>
                <a:bevelT w="1651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err="1" smtClean="0">
                    <a:solidFill>
                      <a:schemeClr val="bg1"/>
                    </a:solidFill>
                  </a:rPr>
                  <a:t>Gro</a:t>
                </a:r>
                <a:endParaRPr lang="en-US" b="1" dirty="0">
                  <a:solidFill>
                    <a:schemeClr val="bg1"/>
                  </a:solidFill>
                </a:endParaRPr>
              </a:p>
            </p:txBody>
          </p:sp>
        </p:grpSp>
        <p:cxnSp>
          <p:nvCxnSpPr>
            <p:cNvPr id="207" name="Straight Connector 206"/>
            <p:cNvCxnSpPr/>
            <p:nvPr/>
          </p:nvCxnSpPr>
          <p:spPr>
            <a:xfrm rot="5400000" flipH="1" flipV="1">
              <a:off x="6629400" y="5029200"/>
              <a:ext cx="381000" cy="228600"/>
            </a:xfrm>
            <a:prstGeom prst="line">
              <a:avLst/>
            </a:prstGeom>
            <a:ln>
              <a:solidFill>
                <a:srgbClr val="800000"/>
              </a:solidFill>
            </a:ln>
          </p:spPr>
          <p:style>
            <a:lnRef idx="3">
              <a:schemeClr val="dk1"/>
            </a:lnRef>
            <a:fillRef idx="0">
              <a:schemeClr val="dk1"/>
            </a:fillRef>
            <a:effectRef idx="2">
              <a:schemeClr val="dk1"/>
            </a:effectRef>
            <a:fontRef idx="minor">
              <a:schemeClr val="tx1"/>
            </a:fontRef>
          </p:style>
        </p:cxnSp>
      </p:grpSp>
      <p:sp>
        <p:nvSpPr>
          <p:cNvPr id="219" name="Oval 218"/>
          <p:cNvSpPr/>
          <p:nvPr/>
        </p:nvSpPr>
        <p:spPr>
          <a:xfrm>
            <a:off x="2133600" y="5359404"/>
            <a:ext cx="1066800" cy="685800"/>
          </a:xfrm>
          <a:prstGeom prst="ellipse">
            <a:avLst/>
          </a:prstGeom>
          <a:solidFill>
            <a:srgbClr val="660066"/>
          </a:solidFill>
          <a:ln>
            <a:noFill/>
          </a:ln>
          <a:scene3d>
            <a:camera prst="orthographicFront"/>
            <a:lightRig rig="threePt" dir="t"/>
          </a:scene3d>
          <a:sp3d>
            <a:bevelT w="1651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smtClean="0">
                <a:solidFill>
                  <a:srgbClr val="FFFFFF"/>
                </a:solidFill>
              </a:rPr>
              <a:t>TF</a:t>
            </a:r>
            <a:endParaRPr lang="en-US" b="1" dirty="0">
              <a:solidFill>
                <a:srgbClr val="FFFFFF"/>
              </a:solidFill>
            </a:endParaRPr>
          </a:p>
        </p:txBody>
      </p:sp>
    </p:spTree>
    <p:extLst>
      <p:ext uri="{BB962C8B-B14F-4D97-AF65-F5344CB8AC3E}">
        <p14:creationId xmlns:p14="http://schemas.microsoft.com/office/powerpoint/2010/main" val="4234404312"/>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t>Groucho is required by many different DNA-bound repressors</a:t>
            </a:r>
            <a:endParaRPr lang="en-US" sz="3200" dirty="0"/>
          </a:p>
        </p:txBody>
      </p:sp>
      <p:pic>
        <p:nvPicPr>
          <p:cNvPr id="4" name="Picture 3" descr="Gro roles.ti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827" y="1413256"/>
            <a:ext cx="9090473" cy="4574187"/>
          </a:xfrm>
          <a:prstGeom prst="rect">
            <a:avLst/>
          </a:prstGeom>
        </p:spPr>
      </p:pic>
      <p:sp>
        <p:nvSpPr>
          <p:cNvPr id="5" name="TextBox 4"/>
          <p:cNvSpPr txBox="1"/>
          <p:nvPr/>
        </p:nvSpPr>
        <p:spPr>
          <a:xfrm>
            <a:off x="191176" y="6335713"/>
            <a:ext cx="2694743" cy="307777"/>
          </a:xfrm>
          <a:prstGeom prst="rect">
            <a:avLst/>
          </a:prstGeom>
          <a:noFill/>
        </p:spPr>
        <p:txBody>
          <a:bodyPr wrap="none" rtlCol="0">
            <a:spAutoFit/>
          </a:bodyPr>
          <a:lstStyle/>
          <a:p>
            <a:r>
              <a:rPr lang="en-US" sz="1400" i="1" dirty="0" smtClean="0"/>
              <a:t>image courtesy </a:t>
            </a:r>
            <a:r>
              <a:rPr lang="en-US" sz="1400" i="1" dirty="0" err="1" smtClean="0"/>
              <a:t>Wiam</a:t>
            </a:r>
            <a:r>
              <a:rPr lang="en-US" sz="1400" i="1" dirty="0" smtClean="0"/>
              <a:t> </a:t>
            </a:r>
            <a:r>
              <a:rPr lang="en-US" sz="1400" i="1" dirty="0" err="1" smtClean="0"/>
              <a:t>Turki-Judeh</a:t>
            </a:r>
            <a:endParaRPr lang="en-US" sz="1400" i="1" dirty="0"/>
          </a:p>
        </p:txBody>
      </p:sp>
    </p:spTree>
    <p:extLst>
      <p:ext uri="{BB962C8B-B14F-4D97-AF65-F5344CB8AC3E}">
        <p14:creationId xmlns:p14="http://schemas.microsoft.com/office/powerpoint/2010/main" val="2032833191"/>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t>There is evidence for multiple mechanisms of </a:t>
            </a:r>
            <a:r>
              <a:rPr lang="en-US" sz="3200" dirty="0" err="1" smtClean="0"/>
              <a:t>Gro</a:t>
            </a:r>
            <a:r>
              <a:rPr lang="en-US" sz="3200" dirty="0" smtClean="0"/>
              <a:t> </a:t>
            </a:r>
            <a:r>
              <a:rPr lang="en-US" sz="3200" dirty="0" smtClean="0"/>
              <a:t>mediated </a:t>
            </a:r>
            <a:r>
              <a:rPr lang="en-US" sz="3200" dirty="0" smtClean="0"/>
              <a:t>repression</a:t>
            </a:r>
            <a:endParaRPr lang="en-US" sz="3200" dirty="0"/>
          </a:p>
        </p:txBody>
      </p:sp>
      <p:sp>
        <p:nvSpPr>
          <p:cNvPr id="3" name="Content Placeholder 2"/>
          <p:cNvSpPr>
            <a:spLocks noGrp="1"/>
          </p:cNvSpPr>
          <p:nvPr>
            <p:ph idx="1"/>
          </p:nvPr>
        </p:nvSpPr>
        <p:spPr/>
        <p:txBody>
          <a:bodyPr/>
          <a:lstStyle/>
          <a:p>
            <a:endParaRPr lang="en-US" dirty="0"/>
          </a:p>
        </p:txBody>
      </p:sp>
      <p:pic>
        <p:nvPicPr>
          <p:cNvPr id="4" name="Picture 3" descr="mechanism.tiff"/>
          <p:cNvPicPr>
            <a:picLocks noChangeAspect="1"/>
          </p:cNvPicPr>
          <p:nvPr/>
        </p:nvPicPr>
        <p:blipFill rotWithShape="1">
          <a:blip r:embed="rId3">
            <a:extLst>
              <a:ext uri="{28A0092B-C50C-407E-A947-70E740481C1C}">
                <a14:useLocalDpi xmlns:a14="http://schemas.microsoft.com/office/drawing/2010/main" val="0"/>
              </a:ext>
            </a:extLst>
          </a:blip>
          <a:srcRect l="4027" t="5660" r="5000"/>
          <a:stretch/>
        </p:blipFill>
        <p:spPr>
          <a:xfrm>
            <a:off x="1310918" y="1620442"/>
            <a:ext cx="6665504" cy="4793057"/>
          </a:xfrm>
          <a:prstGeom prst="rect">
            <a:avLst/>
          </a:prstGeom>
        </p:spPr>
      </p:pic>
      <p:sp>
        <p:nvSpPr>
          <p:cNvPr id="5" name="TextBox 4"/>
          <p:cNvSpPr txBox="1"/>
          <p:nvPr/>
        </p:nvSpPr>
        <p:spPr>
          <a:xfrm>
            <a:off x="5953756" y="6413499"/>
            <a:ext cx="2628131" cy="523220"/>
          </a:xfrm>
          <a:prstGeom prst="rect">
            <a:avLst/>
          </a:prstGeom>
          <a:noFill/>
        </p:spPr>
        <p:txBody>
          <a:bodyPr wrap="none" rtlCol="0">
            <a:spAutoFit/>
          </a:bodyPr>
          <a:lstStyle/>
          <a:p>
            <a:r>
              <a:rPr lang="en-US" sz="1400" i="1" dirty="0" err="1" smtClean="0">
                <a:latin typeface="Helvetica"/>
                <a:cs typeface="Helvetica"/>
              </a:rPr>
              <a:t>Turki-Judeh</a:t>
            </a:r>
            <a:r>
              <a:rPr lang="en-US" sz="1400" i="1" dirty="0" smtClean="0">
                <a:latin typeface="Helvetica"/>
                <a:cs typeface="Helvetica"/>
              </a:rPr>
              <a:t> and Courey, 2012</a:t>
            </a:r>
          </a:p>
          <a:p>
            <a:endParaRPr lang="en-US" sz="1400" i="1" dirty="0"/>
          </a:p>
        </p:txBody>
      </p:sp>
    </p:spTree>
    <p:extLst>
      <p:ext uri="{BB962C8B-B14F-4D97-AF65-F5344CB8AC3E}">
        <p14:creationId xmlns:p14="http://schemas.microsoft.com/office/powerpoint/2010/main" val="435182613"/>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t>Groucho/TLE family proteins are highly conserved throughout metazoans</a:t>
            </a:r>
            <a:endParaRPr lang="en-US" sz="3200" dirty="0"/>
          </a:p>
        </p:txBody>
      </p:sp>
      <p:pic>
        <p:nvPicPr>
          <p:cNvPr id="7" name="Picture 6" descr="Screen Shot 2013-05-29 at 1.25.38 A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28986" y="2287751"/>
            <a:ext cx="6003256" cy="4314608"/>
          </a:xfrm>
          <a:prstGeom prst="rect">
            <a:avLst/>
          </a:prstGeom>
        </p:spPr>
      </p:pic>
      <p:sp>
        <p:nvSpPr>
          <p:cNvPr id="14" name="Line Callout 2 (Border and Accent Bar) 13"/>
          <p:cNvSpPr/>
          <p:nvPr/>
        </p:nvSpPr>
        <p:spPr>
          <a:xfrm>
            <a:off x="6788699" y="1611237"/>
            <a:ext cx="1898101" cy="676514"/>
          </a:xfrm>
          <a:prstGeom prst="accentBorderCallout2">
            <a:avLst>
              <a:gd name="adj1" fmla="val 18750"/>
              <a:gd name="adj2" fmla="val -8333"/>
              <a:gd name="adj3" fmla="val 18750"/>
              <a:gd name="adj4" fmla="val -16667"/>
              <a:gd name="adj5" fmla="val 124610"/>
              <a:gd name="adj6" fmla="val -46667"/>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dirty="0" smtClean="0"/>
              <a:t>Repressor Interaction</a:t>
            </a:r>
            <a:endParaRPr lang="en-US" dirty="0"/>
          </a:p>
        </p:txBody>
      </p:sp>
      <p:sp>
        <p:nvSpPr>
          <p:cNvPr id="17" name="Line Callout 2 (Border and Accent Bar) 16"/>
          <p:cNvSpPr/>
          <p:nvPr/>
        </p:nvSpPr>
        <p:spPr>
          <a:xfrm flipH="1">
            <a:off x="184092" y="1611237"/>
            <a:ext cx="1898101" cy="676514"/>
          </a:xfrm>
          <a:prstGeom prst="accentBorderCallout2">
            <a:avLst>
              <a:gd name="adj1" fmla="val 18750"/>
              <a:gd name="adj2" fmla="val -8333"/>
              <a:gd name="adj3" fmla="val 18750"/>
              <a:gd name="adj4" fmla="val -16667"/>
              <a:gd name="adj5" fmla="val 124610"/>
              <a:gd name="adj6" fmla="val -46667"/>
            </a:avLst>
          </a:prstGeom>
          <a:ln/>
        </p:spPr>
        <p:style>
          <a:lnRef idx="1">
            <a:schemeClr val="accent6"/>
          </a:lnRef>
          <a:fillRef idx="3">
            <a:schemeClr val="accent6"/>
          </a:fillRef>
          <a:effectRef idx="2">
            <a:schemeClr val="accent6"/>
          </a:effectRef>
          <a:fontRef idx="minor">
            <a:schemeClr val="lt1"/>
          </a:fontRef>
        </p:style>
        <p:txBody>
          <a:bodyPr rtlCol="0" anchor="ctr"/>
          <a:lstStyle/>
          <a:p>
            <a:pPr algn="ctr"/>
            <a:r>
              <a:rPr lang="en-US" dirty="0" smtClean="0"/>
              <a:t>Oligomerization</a:t>
            </a:r>
            <a:endParaRPr lang="en-US" dirty="0"/>
          </a:p>
        </p:txBody>
      </p:sp>
      <p:sp>
        <p:nvSpPr>
          <p:cNvPr id="18" name="Rectangle 17"/>
          <p:cNvSpPr/>
          <p:nvPr/>
        </p:nvSpPr>
        <p:spPr>
          <a:xfrm>
            <a:off x="3318263" y="1611237"/>
            <a:ext cx="1556716" cy="676514"/>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en-US" sz="1400" dirty="0" smtClean="0"/>
              <a:t>Regulation</a:t>
            </a:r>
          </a:p>
          <a:p>
            <a:pPr algn="ctr"/>
            <a:r>
              <a:rPr lang="en-US" sz="1400" dirty="0" smtClean="0"/>
              <a:t>Protein interaction</a:t>
            </a:r>
            <a:endParaRPr lang="en-US" sz="1400" dirty="0"/>
          </a:p>
        </p:txBody>
      </p:sp>
      <p:sp>
        <p:nvSpPr>
          <p:cNvPr id="19" name="TextBox 18"/>
          <p:cNvSpPr txBox="1"/>
          <p:nvPr/>
        </p:nvSpPr>
        <p:spPr>
          <a:xfrm>
            <a:off x="6025357" y="6294582"/>
            <a:ext cx="2694743" cy="307777"/>
          </a:xfrm>
          <a:prstGeom prst="rect">
            <a:avLst/>
          </a:prstGeom>
          <a:noFill/>
        </p:spPr>
        <p:txBody>
          <a:bodyPr wrap="none" rtlCol="0">
            <a:spAutoFit/>
          </a:bodyPr>
          <a:lstStyle/>
          <a:p>
            <a:r>
              <a:rPr lang="en-US" sz="1400" i="1" dirty="0" smtClean="0"/>
              <a:t>image courtesy </a:t>
            </a:r>
            <a:r>
              <a:rPr lang="en-US" sz="1400" i="1" dirty="0" err="1" smtClean="0"/>
              <a:t>Wiam</a:t>
            </a:r>
            <a:r>
              <a:rPr lang="en-US" sz="1400" i="1" dirty="0" smtClean="0"/>
              <a:t> </a:t>
            </a:r>
            <a:r>
              <a:rPr lang="en-US" sz="1400" i="1" dirty="0" err="1" smtClean="0"/>
              <a:t>Turki-Judeh</a:t>
            </a:r>
            <a:endParaRPr lang="en-US" sz="1400" i="1" dirty="0"/>
          </a:p>
        </p:txBody>
      </p:sp>
    </p:spTree>
    <p:extLst>
      <p:ext uri="{BB962C8B-B14F-4D97-AF65-F5344CB8AC3E}">
        <p14:creationId xmlns:p14="http://schemas.microsoft.com/office/powerpoint/2010/main" val="1050606644"/>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descr="Macintosh HD:Users:wiamtj:Desktop:Figure of Results for Paper FInal alteration in orientation:Figure 1.tif"/>
          <p:cNvPicPr>
            <a:picLocks noChangeAspect="1"/>
          </p:cNvPicPr>
          <p:nvPr/>
        </p:nvPicPr>
        <p:blipFill rotWithShape="1">
          <a:blip r:embed="rId3" cstate="email">
            <a:extLst>
              <a:ext uri="{28A0092B-C50C-407E-A947-70E740481C1C}">
                <a14:useLocalDpi xmlns:a14="http://schemas.microsoft.com/office/drawing/2010/main"/>
              </a:ext>
            </a:extLst>
          </a:blip>
          <a:srcRect l="3488" r="17644" b="84190"/>
          <a:stretch/>
        </p:blipFill>
        <p:spPr bwMode="auto">
          <a:xfrm>
            <a:off x="762001" y="5045541"/>
            <a:ext cx="5791200" cy="1347561"/>
          </a:xfrm>
          <a:prstGeom prst="rect">
            <a:avLst/>
          </a:prstGeom>
          <a:noFill/>
          <a:ln>
            <a:noFill/>
          </a:ln>
        </p:spPr>
      </p:pic>
      <p:pic>
        <p:nvPicPr>
          <p:cNvPr id="6" name="Picture 5" descr="wiam_qrtpcr.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7200" y="1193800"/>
            <a:ext cx="8001000" cy="3889841"/>
          </a:xfrm>
          <a:prstGeom prst="rect">
            <a:avLst/>
          </a:prstGeom>
        </p:spPr>
      </p:pic>
      <p:sp>
        <p:nvSpPr>
          <p:cNvPr id="8" name="TextBox 7"/>
          <p:cNvSpPr txBox="1"/>
          <p:nvPr/>
        </p:nvSpPr>
        <p:spPr>
          <a:xfrm>
            <a:off x="6629400" y="5853211"/>
            <a:ext cx="2359528" cy="307777"/>
          </a:xfrm>
          <a:prstGeom prst="rect">
            <a:avLst/>
          </a:prstGeom>
          <a:noFill/>
        </p:spPr>
        <p:txBody>
          <a:bodyPr wrap="none" rtlCol="0">
            <a:spAutoFit/>
          </a:bodyPr>
          <a:lstStyle/>
          <a:p>
            <a:r>
              <a:rPr lang="en-US" sz="1400" dirty="0" err="1" smtClean="0"/>
              <a:t>Turki-Judeh</a:t>
            </a:r>
            <a:r>
              <a:rPr lang="en-US" sz="1400" dirty="0" smtClean="0"/>
              <a:t> and Courey, 2012</a:t>
            </a:r>
            <a:endParaRPr lang="en-US" sz="1400" dirty="0"/>
          </a:p>
        </p:txBody>
      </p:sp>
      <p:sp>
        <p:nvSpPr>
          <p:cNvPr id="2" name="Title 1"/>
          <p:cNvSpPr>
            <a:spLocks noGrp="1"/>
          </p:cNvSpPr>
          <p:nvPr>
            <p:ph type="title"/>
          </p:nvPr>
        </p:nvSpPr>
        <p:spPr>
          <a:xfrm>
            <a:off x="457200" y="152400"/>
            <a:ext cx="8229600" cy="1143000"/>
          </a:xfrm>
        </p:spPr>
        <p:txBody>
          <a:bodyPr>
            <a:normAutofit fontScale="90000"/>
          </a:bodyPr>
          <a:lstStyle/>
          <a:p>
            <a:r>
              <a:rPr lang="en-US" sz="3200" dirty="0" smtClean="0"/>
              <a:t>The central regions of </a:t>
            </a:r>
            <a:r>
              <a:rPr lang="en-US" sz="3200" dirty="0" err="1" smtClean="0"/>
              <a:t>Gro</a:t>
            </a:r>
            <a:r>
              <a:rPr lang="en-US" sz="3200" dirty="0"/>
              <a:t> </a:t>
            </a:r>
            <a:r>
              <a:rPr lang="en-US" sz="3200" dirty="0" smtClean="0"/>
              <a:t>have roles in repression, </a:t>
            </a:r>
            <a:r>
              <a:rPr lang="en-US" sz="3200" dirty="0" err="1" smtClean="0"/>
              <a:t>Gro</a:t>
            </a:r>
            <a:r>
              <a:rPr lang="en-US" sz="3200" dirty="0" smtClean="0"/>
              <a:t> down-regulation, and target specificity</a:t>
            </a:r>
            <a:endParaRPr lang="en-US" sz="3200" dirty="0"/>
          </a:p>
        </p:txBody>
      </p:sp>
    </p:spTree>
    <p:extLst>
      <p:ext uri="{BB962C8B-B14F-4D97-AF65-F5344CB8AC3E}">
        <p14:creationId xmlns:p14="http://schemas.microsoft.com/office/powerpoint/2010/main" val="461088126"/>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3200" dirty="0" smtClean="0"/>
              <a:t>Genomic scale analysis will provide significant insight into </a:t>
            </a:r>
            <a:r>
              <a:rPr lang="en-US" sz="3200" dirty="0" smtClean="0"/>
              <a:t>Groucho’s </a:t>
            </a:r>
            <a:r>
              <a:rPr lang="en-US" sz="3200" dirty="0" smtClean="0"/>
              <a:t>functions in early fly development</a:t>
            </a:r>
            <a:endParaRPr lang="en-US" sz="3200" dirty="0"/>
          </a:p>
        </p:txBody>
      </p:sp>
      <p:cxnSp>
        <p:nvCxnSpPr>
          <p:cNvPr id="12" name="Straight Arrow Connector 11"/>
          <p:cNvCxnSpPr/>
          <p:nvPr/>
        </p:nvCxnSpPr>
        <p:spPr>
          <a:xfrm>
            <a:off x="762000" y="3235641"/>
            <a:ext cx="2662767"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V="1">
            <a:off x="1607104" y="3091179"/>
            <a:ext cx="0" cy="292100"/>
          </a:xfrm>
          <a:prstGeom prst="line">
            <a:avLst/>
          </a:prstGeom>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V="1">
            <a:off x="2321126" y="3091179"/>
            <a:ext cx="0" cy="292100"/>
          </a:xfrm>
          <a:prstGeom prst="line">
            <a:avLst/>
          </a:prstGeom>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V="1">
            <a:off x="3035148" y="3091179"/>
            <a:ext cx="0" cy="292100"/>
          </a:xfrm>
          <a:prstGeom prst="line">
            <a:avLst/>
          </a:prstGeom>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1219200" y="3505200"/>
            <a:ext cx="3479800" cy="1358900"/>
          </a:xfrm>
          <a:prstGeom prst="line">
            <a:avLst/>
          </a:prstGeom>
        </p:spPr>
        <p:style>
          <a:lnRef idx="2">
            <a:schemeClr val="accent1"/>
          </a:lnRef>
          <a:fillRef idx="0">
            <a:schemeClr val="accent1"/>
          </a:fillRef>
          <a:effectRef idx="1">
            <a:schemeClr val="accent1"/>
          </a:effectRef>
          <a:fontRef idx="minor">
            <a:schemeClr val="tx1"/>
          </a:fontRef>
        </p:style>
      </p:cxnSp>
      <p:cxnSp>
        <p:nvCxnSpPr>
          <p:cNvPr id="25" name="Straight Connector 24"/>
          <p:cNvCxnSpPr/>
          <p:nvPr/>
        </p:nvCxnSpPr>
        <p:spPr>
          <a:xfrm>
            <a:off x="1905000" y="3505200"/>
            <a:ext cx="2794000" cy="1358900"/>
          </a:xfrm>
          <a:prstGeom prst="line">
            <a:avLst/>
          </a:prstGeom>
        </p:spPr>
        <p:style>
          <a:lnRef idx="2">
            <a:schemeClr val="accent1"/>
          </a:lnRef>
          <a:fillRef idx="0">
            <a:schemeClr val="accent1"/>
          </a:fillRef>
          <a:effectRef idx="1">
            <a:schemeClr val="accent1"/>
          </a:effectRef>
          <a:fontRef idx="minor">
            <a:schemeClr val="tx1"/>
          </a:fontRef>
        </p:style>
      </p:cxnSp>
      <p:cxnSp>
        <p:nvCxnSpPr>
          <p:cNvPr id="27" name="Straight Connector 26"/>
          <p:cNvCxnSpPr/>
          <p:nvPr/>
        </p:nvCxnSpPr>
        <p:spPr>
          <a:xfrm>
            <a:off x="2667000" y="3505200"/>
            <a:ext cx="2032000" cy="1358900"/>
          </a:xfrm>
          <a:prstGeom prst="line">
            <a:avLst/>
          </a:prstGeom>
        </p:spPr>
        <p:style>
          <a:lnRef idx="2">
            <a:schemeClr val="accent1"/>
          </a:lnRef>
          <a:fillRef idx="0">
            <a:schemeClr val="accent1"/>
          </a:fillRef>
          <a:effectRef idx="1">
            <a:schemeClr val="accent1"/>
          </a:effectRef>
          <a:fontRef idx="minor">
            <a:schemeClr val="tx1"/>
          </a:fontRef>
        </p:style>
      </p:cxnSp>
      <p:sp>
        <p:nvSpPr>
          <p:cNvPr id="28" name="Rectangle 27"/>
          <p:cNvSpPr/>
          <p:nvPr/>
        </p:nvSpPr>
        <p:spPr>
          <a:xfrm>
            <a:off x="2743200" y="4978400"/>
            <a:ext cx="1202267" cy="3048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RNA-seq</a:t>
            </a:r>
            <a:endParaRPr lang="en-US" dirty="0"/>
          </a:p>
        </p:txBody>
      </p:sp>
      <p:sp>
        <p:nvSpPr>
          <p:cNvPr id="29" name="Rectangle 28"/>
          <p:cNvSpPr/>
          <p:nvPr/>
        </p:nvSpPr>
        <p:spPr>
          <a:xfrm>
            <a:off x="3996267" y="4978400"/>
            <a:ext cx="1363133" cy="3048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Nascent-seq</a:t>
            </a:r>
            <a:endParaRPr lang="en-US" dirty="0"/>
          </a:p>
        </p:txBody>
      </p:sp>
      <p:sp>
        <p:nvSpPr>
          <p:cNvPr id="30" name="Rectangle 29"/>
          <p:cNvSpPr/>
          <p:nvPr/>
        </p:nvSpPr>
        <p:spPr>
          <a:xfrm>
            <a:off x="5405967" y="4978400"/>
            <a:ext cx="1202267" cy="3048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Chip-seq</a:t>
            </a:r>
            <a:endParaRPr lang="en-US" dirty="0"/>
          </a:p>
        </p:txBody>
      </p:sp>
      <p:sp>
        <p:nvSpPr>
          <p:cNvPr id="31" name="Rectangle 30"/>
          <p:cNvSpPr/>
          <p:nvPr/>
        </p:nvSpPr>
        <p:spPr>
          <a:xfrm>
            <a:off x="2743200" y="5283200"/>
            <a:ext cx="1202267" cy="5080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t>mRNA accumulation</a:t>
            </a:r>
            <a:endParaRPr lang="en-US" sz="1400" dirty="0"/>
          </a:p>
        </p:txBody>
      </p:sp>
      <p:sp>
        <p:nvSpPr>
          <p:cNvPr id="32" name="Rectangle 31"/>
          <p:cNvSpPr/>
          <p:nvPr/>
        </p:nvSpPr>
        <p:spPr>
          <a:xfrm>
            <a:off x="3996267" y="5283200"/>
            <a:ext cx="1363133" cy="5080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200" dirty="0" smtClean="0"/>
              <a:t>mRNA transcription rate</a:t>
            </a:r>
            <a:endParaRPr lang="en-US" sz="1200" dirty="0"/>
          </a:p>
        </p:txBody>
      </p:sp>
      <p:sp>
        <p:nvSpPr>
          <p:cNvPr id="33" name="Rectangle 32"/>
          <p:cNvSpPr/>
          <p:nvPr/>
        </p:nvSpPr>
        <p:spPr>
          <a:xfrm>
            <a:off x="5405967" y="5283200"/>
            <a:ext cx="1202267" cy="5080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t>Groucho binding</a:t>
            </a:r>
            <a:endParaRPr lang="en-US" sz="1400" dirty="0"/>
          </a:p>
        </p:txBody>
      </p:sp>
      <p:sp>
        <p:nvSpPr>
          <p:cNvPr id="37" name="Freeform 36"/>
          <p:cNvSpPr/>
          <p:nvPr/>
        </p:nvSpPr>
        <p:spPr>
          <a:xfrm>
            <a:off x="1735289" y="1706016"/>
            <a:ext cx="830112" cy="370195"/>
          </a:xfrm>
          <a:custGeom>
            <a:avLst/>
            <a:gdLst>
              <a:gd name="connsiteX0" fmla="*/ 443484 w 3343759"/>
              <a:gd name="connsiteY0" fmla="*/ 105577 h 919649"/>
              <a:gd name="connsiteX1" fmla="*/ 3313684 w 3343759"/>
              <a:gd name="connsiteY1" fmla="*/ 54777 h 919649"/>
              <a:gd name="connsiteX2" fmla="*/ 1840484 w 3343759"/>
              <a:gd name="connsiteY2" fmla="*/ 918377 h 919649"/>
              <a:gd name="connsiteX3" fmla="*/ 151384 w 3343759"/>
              <a:gd name="connsiteY3" fmla="*/ 245277 h 919649"/>
              <a:gd name="connsiteX4" fmla="*/ 443484 w 3343759"/>
              <a:gd name="connsiteY4" fmla="*/ 105577 h 919649"/>
              <a:gd name="connsiteX0" fmla="*/ 299625 w 3199900"/>
              <a:gd name="connsiteY0" fmla="*/ 121485 h 938774"/>
              <a:gd name="connsiteX1" fmla="*/ 3169825 w 3199900"/>
              <a:gd name="connsiteY1" fmla="*/ 70685 h 938774"/>
              <a:gd name="connsiteX2" fmla="*/ 1696625 w 3199900"/>
              <a:gd name="connsiteY2" fmla="*/ 934285 h 938774"/>
              <a:gd name="connsiteX3" fmla="*/ 248825 w 3199900"/>
              <a:gd name="connsiteY3" fmla="*/ 690230 h 938774"/>
              <a:gd name="connsiteX4" fmla="*/ 299625 w 3199900"/>
              <a:gd name="connsiteY4" fmla="*/ 121485 h 938774"/>
              <a:gd name="connsiteX0" fmla="*/ 296177 w 3146808"/>
              <a:gd name="connsiteY0" fmla="*/ 4048 h 821337"/>
              <a:gd name="connsiteX1" fmla="*/ 3115577 w 3146808"/>
              <a:gd name="connsiteY1" fmla="*/ 343288 h 821337"/>
              <a:gd name="connsiteX2" fmla="*/ 1693177 w 3146808"/>
              <a:gd name="connsiteY2" fmla="*/ 816848 h 821337"/>
              <a:gd name="connsiteX3" fmla="*/ 245377 w 3146808"/>
              <a:gd name="connsiteY3" fmla="*/ 572793 h 821337"/>
              <a:gd name="connsiteX4" fmla="*/ 296177 w 3146808"/>
              <a:gd name="connsiteY4" fmla="*/ 4048 h 821337"/>
              <a:gd name="connsiteX0" fmla="*/ 290170 w 3054150"/>
              <a:gd name="connsiteY0" fmla="*/ 22177 h 839466"/>
              <a:gd name="connsiteX1" fmla="*/ 3020670 w 3054150"/>
              <a:gd name="connsiteY1" fmla="*/ 185899 h 839466"/>
              <a:gd name="connsiteX2" fmla="*/ 1687170 w 3054150"/>
              <a:gd name="connsiteY2" fmla="*/ 834977 h 839466"/>
              <a:gd name="connsiteX3" fmla="*/ 239370 w 3054150"/>
              <a:gd name="connsiteY3" fmla="*/ 590922 h 839466"/>
              <a:gd name="connsiteX4" fmla="*/ 290170 w 3054150"/>
              <a:gd name="connsiteY4" fmla="*/ 22177 h 839466"/>
              <a:gd name="connsiteX0" fmla="*/ 290170 w 3163476"/>
              <a:gd name="connsiteY0" fmla="*/ 19117 h 831929"/>
              <a:gd name="connsiteX1" fmla="*/ 3020670 w 3163476"/>
              <a:gd name="connsiteY1" fmla="*/ 182839 h 831929"/>
              <a:gd name="connsiteX2" fmla="*/ 2665069 w 3163476"/>
              <a:gd name="connsiteY2" fmla="*/ 657671 h 831929"/>
              <a:gd name="connsiteX3" fmla="*/ 1687170 w 3163476"/>
              <a:gd name="connsiteY3" fmla="*/ 831917 h 831929"/>
              <a:gd name="connsiteX4" fmla="*/ 239370 w 3163476"/>
              <a:gd name="connsiteY4" fmla="*/ 587862 h 831929"/>
              <a:gd name="connsiteX5" fmla="*/ 290170 w 3163476"/>
              <a:gd name="connsiteY5" fmla="*/ 19117 h 831929"/>
              <a:gd name="connsiteX0" fmla="*/ 269029 w 2903676"/>
              <a:gd name="connsiteY0" fmla="*/ 51806 h 864618"/>
              <a:gd name="connsiteX1" fmla="*/ 2682029 w 2903676"/>
              <a:gd name="connsiteY1" fmla="*/ 98516 h 864618"/>
              <a:gd name="connsiteX2" fmla="*/ 2643928 w 2903676"/>
              <a:gd name="connsiteY2" fmla="*/ 690360 h 864618"/>
              <a:gd name="connsiteX3" fmla="*/ 1666029 w 2903676"/>
              <a:gd name="connsiteY3" fmla="*/ 864606 h 864618"/>
              <a:gd name="connsiteX4" fmla="*/ 218229 w 2903676"/>
              <a:gd name="connsiteY4" fmla="*/ 620551 h 864618"/>
              <a:gd name="connsiteX5" fmla="*/ 269029 w 2903676"/>
              <a:gd name="connsiteY5" fmla="*/ 51806 h 864618"/>
              <a:gd name="connsiteX0" fmla="*/ 220509 w 2855156"/>
              <a:gd name="connsiteY0" fmla="*/ 51806 h 864618"/>
              <a:gd name="connsiteX1" fmla="*/ 2633509 w 2855156"/>
              <a:gd name="connsiteY1" fmla="*/ 98516 h 864618"/>
              <a:gd name="connsiteX2" fmla="*/ 2595408 w 2855156"/>
              <a:gd name="connsiteY2" fmla="*/ 690360 h 864618"/>
              <a:gd name="connsiteX3" fmla="*/ 1617509 w 2855156"/>
              <a:gd name="connsiteY3" fmla="*/ 864606 h 864618"/>
              <a:gd name="connsiteX4" fmla="*/ 271309 w 2855156"/>
              <a:gd name="connsiteY4" fmla="*/ 620551 h 864618"/>
              <a:gd name="connsiteX5" fmla="*/ 220509 w 2855156"/>
              <a:gd name="connsiteY5" fmla="*/ 51806 h 864618"/>
              <a:gd name="connsiteX0" fmla="*/ 220509 w 2829298"/>
              <a:gd name="connsiteY0" fmla="*/ 50393 h 863205"/>
              <a:gd name="connsiteX1" fmla="*/ 2633509 w 2829298"/>
              <a:gd name="connsiteY1" fmla="*/ 97103 h 863205"/>
              <a:gd name="connsiteX2" fmla="*/ 2531908 w 2829298"/>
              <a:gd name="connsiteY2" fmla="*/ 659694 h 863205"/>
              <a:gd name="connsiteX3" fmla="*/ 1617509 w 2829298"/>
              <a:gd name="connsiteY3" fmla="*/ 863193 h 863205"/>
              <a:gd name="connsiteX4" fmla="*/ 271309 w 2829298"/>
              <a:gd name="connsiteY4" fmla="*/ 619138 h 863205"/>
              <a:gd name="connsiteX5" fmla="*/ 220509 w 2829298"/>
              <a:gd name="connsiteY5" fmla="*/ 50393 h 863205"/>
              <a:gd name="connsiteX0" fmla="*/ 229621 w 2932164"/>
              <a:gd name="connsiteY0" fmla="*/ 50393 h 863205"/>
              <a:gd name="connsiteX1" fmla="*/ 2769621 w 2932164"/>
              <a:gd name="connsiteY1" fmla="*/ 97103 h 863205"/>
              <a:gd name="connsiteX2" fmla="*/ 2541020 w 2932164"/>
              <a:gd name="connsiteY2" fmla="*/ 659694 h 863205"/>
              <a:gd name="connsiteX3" fmla="*/ 1626621 w 2932164"/>
              <a:gd name="connsiteY3" fmla="*/ 863193 h 863205"/>
              <a:gd name="connsiteX4" fmla="*/ 280421 w 2932164"/>
              <a:gd name="connsiteY4" fmla="*/ 619138 h 863205"/>
              <a:gd name="connsiteX5" fmla="*/ 229621 w 2932164"/>
              <a:gd name="connsiteY5" fmla="*/ 50393 h 863205"/>
              <a:gd name="connsiteX0" fmla="*/ 208960 w 2911503"/>
              <a:gd name="connsiteY0" fmla="*/ 48286 h 861095"/>
              <a:gd name="connsiteX1" fmla="*/ 2748960 w 2911503"/>
              <a:gd name="connsiteY1" fmla="*/ 94996 h 861095"/>
              <a:gd name="connsiteX2" fmla="*/ 2520359 w 2911503"/>
              <a:gd name="connsiteY2" fmla="*/ 657587 h 861095"/>
              <a:gd name="connsiteX3" fmla="*/ 1605960 w 2911503"/>
              <a:gd name="connsiteY3" fmla="*/ 861086 h 861095"/>
              <a:gd name="connsiteX4" fmla="*/ 310560 w 2911503"/>
              <a:gd name="connsiteY4" fmla="*/ 587778 h 861095"/>
              <a:gd name="connsiteX5" fmla="*/ 208960 w 2911503"/>
              <a:gd name="connsiteY5" fmla="*/ 48286 h 861095"/>
              <a:gd name="connsiteX0" fmla="*/ 208960 w 2979708"/>
              <a:gd name="connsiteY0" fmla="*/ 50197 h 863006"/>
              <a:gd name="connsiteX1" fmla="*/ 2748960 w 2979708"/>
              <a:gd name="connsiteY1" fmla="*/ 96907 h 863006"/>
              <a:gd name="connsiteX2" fmla="*/ 2710859 w 2979708"/>
              <a:gd name="connsiteY2" fmla="*/ 698502 h 863006"/>
              <a:gd name="connsiteX3" fmla="*/ 1605960 w 2979708"/>
              <a:gd name="connsiteY3" fmla="*/ 862997 h 863006"/>
              <a:gd name="connsiteX4" fmla="*/ 310560 w 2979708"/>
              <a:gd name="connsiteY4" fmla="*/ 589689 h 863006"/>
              <a:gd name="connsiteX5" fmla="*/ 208960 w 2979708"/>
              <a:gd name="connsiteY5" fmla="*/ 50197 h 863006"/>
              <a:gd name="connsiteX0" fmla="*/ 185850 w 2956598"/>
              <a:gd name="connsiteY0" fmla="*/ 50197 h 863006"/>
              <a:gd name="connsiteX1" fmla="*/ 2725850 w 2956598"/>
              <a:gd name="connsiteY1" fmla="*/ 96907 h 863006"/>
              <a:gd name="connsiteX2" fmla="*/ 2687749 w 2956598"/>
              <a:gd name="connsiteY2" fmla="*/ 698502 h 863006"/>
              <a:gd name="connsiteX3" fmla="*/ 1582850 w 2956598"/>
              <a:gd name="connsiteY3" fmla="*/ 862997 h 863006"/>
              <a:gd name="connsiteX4" fmla="*/ 350950 w 2956598"/>
              <a:gd name="connsiteY4" fmla="*/ 589689 h 863006"/>
              <a:gd name="connsiteX5" fmla="*/ 185850 w 2956598"/>
              <a:gd name="connsiteY5" fmla="*/ 50197 h 863006"/>
              <a:gd name="connsiteX0" fmla="*/ 185850 w 2940843"/>
              <a:gd name="connsiteY0" fmla="*/ 49234 h 862043"/>
              <a:gd name="connsiteX1" fmla="*/ 2725850 w 2940843"/>
              <a:gd name="connsiteY1" fmla="*/ 95944 h 862043"/>
              <a:gd name="connsiteX2" fmla="*/ 2649649 w 2940843"/>
              <a:gd name="connsiteY2" fmla="*/ 678037 h 862043"/>
              <a:gd name="connsiteX3" fmla="*/ 1582850 w 2940843"/>
              <a:gd name="connsiteY3" fmla="*/ 862034 h 862043"/>
              <a:gd name="connsiteX4" fmla="*/ 350950 w 2940843"/>
              <a:gd name="connsiteY4" fmla="*/ 588726 h 862043"/>
              <a:gd name="connsiteX5" fmla="*/ 185850 w 2940843"/>
              <a:gd name="connsiteY5" fmla="*/ 49234 h 862043"/>
              <a:gd name="connsiteX0" fmla="*/ 208959 w 2963952"/>
              <a:gd name="connsiteY0" fmla="*/ 56597 h 869431"/>
              <a:gd name="connsiteX1" fmla="*/ 2748959 w 2963952"/>
              <a:gd name="connsiteY1" fmla="*/ 103307 h 869431"/>
              <a:gd name="connsiteX2" fmla="*/ 2672758 w 2963952"/>
              <a:gd name="connsiteY2" fmla="*/ 685400 h 869431"/>
              <a:gd name="connsiteX3" fmla="*/ 1605959 w 2963952"/>
              <a:gd name="connsiteY3" fmla="*/ 869397 h 869431"/>
              <a:gd name="connsiteX4" fmla="*/ 310559 w 2963952"/>
              <a:gd name="connsiteY4" fmla="*/ 698475 h 869431"/>
              <a:gd name="connsiteX5" fmla="*/ 208959 w 2963952"/>
              <a:gd name="connsiteY5" fmla="*/ 56597 h 869431"/>
              <a:gd name="connsiteX0" fmla="*/ 199011 w 2954004"/>
              <a:gd name="connsiteY0" fmla="*/ 56597 h 913295"/>
              <a:gd name="connsiteX1" fmla="*/ 2739011 w 2954004"/>
              <a:gd name="connsiteY1" fmla="*/ 103307 h 913295"/>
              <a:gd name="connsiteX2" fmla="*/ 2662810 w 2954004"/>
              <a:gd name="connsiteY2" fmla="*/ 685400 h 913295"/>
              <a:gd name="connsiteX3" fmla="*/ 1386461 w 2954004"/>
              <a:gd name="connsiteY3" fmla="*/ 913277 h 913295"/>
              <a:gd name="connsiteX4" fmla="*/ 300611 w 2954004"/>
              <a:gd name="connsiteY4" fmla="*/ 698475 h 913295"/>
              <a:gd name="connsiteX5" fmla="*/ 199011 w 2954004"/>
              <a:gd name="connsiteY5" fmla="*/ 56597 h 913295"/>
              <a:gd name="connsiteX0" fmla="*/ 276708 w 3031701"/>
              <a:gd name="connsiteY0" fmla="*/ 39654 h 896343"/>
              <a:gd name="connsiteX1" fmla="*/ 2816708 w 3031701"/>
              <a:gd name="connsiteY1" fmla="*/ 86364 h 896343"/>
              <a:gd name="connsiteX2" fmla="*/ 2740507 w 3031701"/>
              <a:gd name="connsiteY2" fmla="*/ 668457 h 896343"/>
              <a:gd name="connsiteX3" fmla="*/ 1464158 w 3031701"/>
              <a:gd name="connsiteY3" fmla="*/ 896334 h 896343"/>
              <a:gd name="connsiteX4" fmla="*/ 378308 w 3031701"/>
              <a:gd name="connsiteY4" fmla="*/ 681532 h 896343"/>
              <a:gd name="connsiteX5" fmla="*/ 78951 w 3031701"/>
              <a:gd name="connsiteY5" fmla="*/ 444184 h 896343"/>
              <a:gd name="connsiteX6" fmla="*/ 276708 w 3031701"/>
              <a:gd name="connsiteY6" fmla="*/ 39654 h 896343"/>
              <a:gd name="connsiteX0" fmla="*/ 398902 w 2949509"/>
              <a:gd name="connsiteY0" fmla="*/ 39654 h 896343"/>
              <a:gd name="connsiteX1" fmla="*/ 2748402 w 2949509"/>
              <a:gd name="connsiteY1" fmla="*/ 86364 h 896343"/>
              <a:gd name="connsiteX2" fmla="*/ 2672201 w 2949509"/>
              <a:gd name="connsiteY2" fmla="*/ 668457 h 896343"/>
              <a:gd name="connsiteX3" fmla="*/ 1395852 w 2949509"/>
              <a:gd name="connsiteY3" fmla="*/ 896334 h 896343"/>
              <a:gd name="connsiteX4" fmla="*/ 310002 w 2949509"/>
              <a:gd name="connsiteY4" fmla="*/ 681532 h 896343"/>
              <a:gd name="connsiteX5" fmla="*/ 10645 w 2949509"/>
              <a:gd name="connsiteY5" fmla="*/ 444184 h 896343"/>
              <a:gd name="connsiteX6" fmla="*/ 398902 w 2949509"/>
              <a:gd name="connsiteY6" fmla="*/ 39654 h 896343"/>
              <a:gd name="connsiteX0" fmla="*/ 444107 w 2940217"/>
              <a:gd name="connsiteY0" fmla="*/ 39654 h 896343"/>
              <a:gd name="connsiteX1" fmla="*/ 2742807 w 2940217"/>
              <a:gd name="connsiteY1" fmla="*/ 86364 h 896343"/>
              <a:gd name="connsiteX2" fmla="*/ 2666606 w 2940217"/>
              <a:gd name="connsiteY2" fmla="*/ 668457 h 896343"/>
              <a:gd name="connsiteX3" fmla="*/ 1390257 w 2940217"/>
              <a:gd name="connsiteY3" fmla="*/ 896334 h 896343"/>
              <a:gd name="connsiteX4" fmla="*/ 304407 w 2940217"/>
              <a:gd name="connsiteY4" fmla="*/ 681532 h 896343"/>
              <a:gd name="connsiteX5" fmla="*/ 5050 w 2940217"/>
              <a:gd name="connsiteY5" fmla="*/ 444184 h 896343"/>
              <a:gd name="connsiteX6" fmla="*/ 444107 w 2940217"/>
              <a:gd name="connsiteY6" fmla="*/ 39654 h 896343"/>
              <a:gd name="connsiteX0" fmla="*/ 444107 w 2940217"/>
              <a:gd name="connsiteY0" fmla="*/ 32465 h 913531"/>
              <a:gd name="connsiteX1" fmla="*/ 2742807 w 2940217"/>
              <a:gd name="connsiteY1" fmla="*/ 103552 h 913531"/>
              <a:gd name="connsiteX2" fmla="*/ 2666606 w 2940217"/>
              <a:gd name="connsiteY2" fmla="*/ 685645 h 913531"/>
              <a:gd name="connsiteX3" fmla="*/ 1390257 w 2940217"/>
              <a:gd name="connsiteY3" fmla="*/ 913522 h 913531"/>
              <a:gd name="connsiteX4" fmla="*/ 304407 w 2940217"/>
              <a:gd name="connsiteY4" fmla="*/ 698720 h 913531"/>
              <a:gd name="connsiteX5" fmla="*/ 5050 w 2940217"/>
              <a:gd name="connsiteY5" fmla="*/ 461372 h 913531"/>
              <a:gd name="connsiteX6" fmla="*/ 444107 w 2940217"/>
              <a:gd name="connsiteY6" fmla="*/ 32465 h 913531"/>
              <a:gd name="connsiteX0" fmla="*/ 441860 w 2664359"/>
              <a:gd name="connsiteY0" fmla="*/ 11444 h 892510"/>
              <a:gd name="connsiteX1" fmla="*/ 2442110 w 2664359"/>
              <a:gd name="connsiteY1" fmla="*/ 170290 h 892510"/>
              <a:gd name="connsiteX2" fmla="*/ 2664359 w 2664359"/>
              <a:gd name="connsiteY2" fmla="*/ 664624 h 892510"/>
              <a:gd name="connsiteX3" fmla="*/ 1388010 w 2664359"/>
              <a:gd name="connsiteY3" fmla="*/ 892501 h 892510"/>
              <a:gd name="connsiteX4" fmla="*/ 302160 w 2664359"/>
              <a:gd name="connsiteY4" fmla="*/ 677699 h 892510"/>
              <a:gd name="connsiteX5" fmla="*/ 2803 w 2664359"/>
              <a:gd name="connsiteY5" fmla="*/ 440351 h 892510"/>
              <a:gd name="connsiteX6" fmla="*/ 441860 w 2664359"/>
              <a:gd name="connsiteY6" fmla="*/ 11444 h 892510"/>
              <a:gd name="connsiteX0" fmla="*/ 441921 w 2793544"/>
              <a:gd name="connsiteY0" fmla="*/ 32465 h 913531"/>
              <a:gd name="connsiteX1" fmla="*/ 2454871 w 2793544"/>
              <a:gd name="connsiteY1" fmla="*/ 103552 h 913531"/>
              <a:gd name="connsiteX2" fmla="*/ 2664420 w 2793544"/>
              <a:gd name="connsiteY2" fmla="*/ 685645 h 913531"/>
              <a:gd name="connsiteX3" fmla="*/ 1388071 w 2793544"/>
              <a:gd name="connsiteY3" fmla="*/ 913522 h 913531"/>
              <a:gd name="connsiteX4" fmla="*/ 302221 w 2793544"/>
              <a:gd name="connsiteY4" fmla="*/ 698720 h 913531"/>
              <a:gd name="connsiteX5" fmla="*/ 2864 w 2793544"/>
              <a:gd name="connsiteY5" fmla="*/ 461372 h 913531"/>
              <a:gd name="connsiteX6" fmla="*/ 441921 w 2793544"/>
              <a:gd name="connsiteY6" fmla="*/ 32465 h 913531"/>
              <a:gd name="connsiteX0" fmla="*/ 441921 w 2639628"/>
              <a:gd name="connsiteY0" fmla="*/ 29018 h 910084"/>
              <a:gd name="connsiteX1" fmla="*/ 2454871 w 2639628"/>
              <a:gd name="connsiteY1" fmla="*/ 100105 h 910084"/>
              <a:gd name="connsiteX2" fmla="*/ 2397720 w 2639628"/>
              <a:gd name="connsiteY2" fmla="*/ 594439 h 910084"/>
              <a:gd name="connsiteX3" fmla="*/ 1388071 w 2639628"/>
              <a:gd name="connsiteY3" fmla="*/ 910075 h 910084"/>
              <a:gd name="connsiteX4" fmla="*/ 302221 w 2639628"/>
              <a:gd name="connsiteY4" fmla="*/ 695273 h 910084"/>
              <a:gd name="connsiteX5" fmla="*/ 2864 w 2639628"/>
              <a:gd name="connsiteY5" fmla="*/ 457925 h 910084"/>
              <a:gd name="connsiteX6" fmla="*/ 441921 w 2639628"/>
              <a:gd name="connsiteY6" fmla="*/ 29018 h 910084"/>
              <a:gd name="connsiteX0" fmla="*/ 441921 w 2675751"/>
              <a:gd name="connsiteY0" fmla="*/ 31073 h 912139"/>
              <a:gd name="connsiteX1" fmla="*/ 2454871 w 2675751"/>
              <a:gd name="connsiteY1" fmla="*/ 102160 h 912139"/>
              <a:gd name="connsiteX2" fmla="*/ 2473920 w 2675751"/>
              <a:gd name="connsiteY2" fmla="*/ 650124 h 912139"/>
              <a:gd name="connsiteX3" fmla="*/ 1388071 w 2675751"/>
              <a:gd name="connsiteY3" fmla="*/ 912130 h 912139"/>
              <a:gd name="connsiteX4" fmla="*/ 302221 w 2675751"/>
              <a:gd name="connsiteY4" fmla="*/ 697328 h 912139"/>
              <a:gd name="connsiteX5" fmla="*/ 2864 w 2675751"/>
              <a:gd name="connsiteY5" fmla="*/ 459980 h 912139"/>
              <a:gd name="connsiteX6" fmla="*/ 441921 w 2675751"/>
              <a:gd name="connsiteY6" fmla="*/ 31073 h 912139"/>
              <a:gd name="connsiteX0" fmla="*/ 441921 w 2675751"/>
              <a:gd name="connsiteY0" fmla="*/ 31073 h 912153"/>
              <a:gd name="connsiteX1" fmla="*/ 2454871 w 2675751"/>
              <a:gd name="connsiteY1" fmla="*/ 102160 h 912153"/>
              <a:gd name="connsiteX2" fmla="*/ 2473920 w 2675751"/>
              <a:gd name="connsiteY2" fmla="*/ 650124 h 912153"/>
              <a:gd name="connsiteX3" fmla="*/ 1388071 w 2675751"/>
              <a:gd name="connsiteY3" fmla="*/ 912130 h 912153"/>
              <a:gd name="connsiteX4" fmla="*/ 505421 w 2675751"/>
              <a:gd name="connsiteY4" fmla="*/ 780212 h 912153"/>
              <a:gd name="connsiteX5" fmla="*/ 2864 w 2675751"/>
              <a:gd name="connsiteY5" fmla="*/ 459980 h 912153"/>
              <a:gd name="connsiteX6" fmla="*/ 441921 w 2675751"/>
              <a:gd name="connsiteY6" fmla="*/ 31073 h 912153"/>
              <a:gd name="connsiteX0" fmla="*/ 441921 w 2675751"/>
              <a:gd name="connsiteY0" fmla="*/ 31073 h 912187"/>
              <a:gd name="connsiteX1" fmla="*/ 2454871 w 2675751"/>
              <a:gd name="connsiteY1" fmla="*/ 102160 h 912187"/>
              <a:gd name="connsiteX2" fmla="*/ 2473920 w 2675751"/>
              <a:gd name="connsiteY2" fmla="*/ 650124 h 912187"/>
              <a:gd name="connsiteX3" fmla="*/ 1388071 w 2675751"/>
              <a:gd name="connsiteY3" fmla="*/ 912130 h 912187"/>
              <a:gd name="connsiteX4" fmla="*/ 505421 w 2675751"/>
              <a:gd name="connsiteY4" fmla="*/ 780212 h 912187"/>
              <a:gd name="connsiteX5" fmla="*/ 2864 w 2675751"/>
              <a:gd name="connsiteY5" fmla="*/ 459980 h 912187"/>
              <a:gd name="connsiteX6" fmla="*/ 441921 w 2675751"/>
              <a:gd name="connsiteY6" fmla="*/ 31073 h 912187"/>
              <a:gd name="connsiteX0" fmla="*/ 417340 w 2651170"/>
              <a:gd name="connsiteY0" fmla="*/ 31073 h 912187"/>
              <a:gd name="connsiteX1" fmla="*/ 2430290 w 2651170"/>
              <a:gd name="connsiteY1" fmla="*/ 102160 h 912187"/>
              <a:gd name="connsiteX2" fmla="*/ 2449339 w 2651170"/>
              <a:gd name="connsiteY2" fmla="*/ 650124 h 912187"/>
              <a:gd name="connsiteX3" fmla="*/ 1363490 w 2651170"/>
              <a:gd name="connsiteY3" fmla="*/ 912130 h 912187"/>
              <a:gd name="connsiteX4" fmla="*/ 480840 w 2651170"/>
              <a:gd name="connsiteY4" fmla="*/ 780212 h 912187"/>
              <a:gd name="connsiteX5" fmla="*/ 3683 w 2651170"/>
              <a:gd name="connsiteY5" fmla="*/ 459980 h 912187"/>
              <a:gd name="connsiteX6" fmla="*/ 417340 w 2651170"/>
              <a:gd name="connsiteY6" fmla="*/ 31073 h 912187"/>
              <a:gd name="connsiteX0" fmla="*/ 417340 w 2651170"/>
              <a:gd name="connsiteY0" fmla="*/ 31073 h 912187"/>
              <a:gd name="connsiteX1" fmla="*/ 2430290 w 2651170"/>
              <a:gd name="connsiteY1" fmla="*/ 102160 h 912187"/>
              <a:gd name="connsiteX2" fmla="*/ 2449339 w 2651170"/>
              <a:gd name="connsiteY2" fmla="*/ 650124 h 912187"/>
              <a:gd name="connsiteX3" fmla="*/ 1363490 w 2651170"/>
              <a:gd name="connsiteY3" fmla="*/ 912130 h 912187"/>
              <a:gd name="connsiteX4" fmla="*/ 493540 w 2651170"/>
              <a:gd name="connsiteY4" fmla="*/ 770461 h 912187"/>
              <a:gd name="connsiteX5" fmla="*/ 3683 w 2651170"/>
              <a:gd name="connsiteY5" fmla="*/ 459980 h 912187"/>
              <a:gd name="connsiteX6" fmla="*/ 417340 w 2651170"/>
              <a:gd name="connsiteY6" fmla="*/ 31073 h 912187"/>
              <a:gd name="connsiteX0" fmla="*/ 375448 w 2609278"/>
              <a:gd name="connsiteY0" fmla="*/ 33957 h 915071"/>
              <a:gd name="connsiteX1" fmla="*/ 2388398 w 2609278"/>
              <a:gd name="connsiteY1" fmla="*/ 105044 h 915071"/>
              <a:gd name="connsiteX2" fmla="*/ 2407447 w 2609278"/>
              <a:gd name="connsiteY2" fmla="*/ 653008 h 915071"/>
              <a:gd name="connsiteX3" fmla="*/ 1321598 w 2609278"/>
              <a:gd name="connsiteY3" fmla="*/ 915014 h 915071"/>
              <a:gd name="connsiteX4" fmla="*/ 451648 w 2609278"/>
              <a:gd name="connsiteY4" fmla="*/ 773345 h 915071"/>
              <a:gd name="connsiteX5" fmla="*/ 6241 w 2609278"/>
              <a:gd name="connsiteY5" fmla="*/ 501868 h 915071"/>
              <a:gd name="connsiteX6" fmla="*/ 375448 w 2609278"/>
              <a:gd name="connsiteY6" fmla="*/ 33957 h 915071"/>
              <a:gd name="connsiteX0" fmla="*/ 431273 w 2665103"/>
              <a:gd name="connsiteY0" fmla="*/ 33957 h 915071"/>
              <a:gd name="connsiteX1" fmla="*/ 2444223 w 2665103"/>
              <a:gd name="connsiteY1" fmla="*/ 105044 h 915071"/>
              <a:gd name="connsiteX2" fmla="*/ 2463272 w 2665103"/>
              <a:gd name="connsiteY2" fmla="*/ 653008 h 915071"/>
              <a:gd name="connsiteX3" fmla="*/ 1377423 w 2665103"/>
              <a:gd name="connsiteY3" fmla="*/ 915014 h 915071"/>
              <a:gd name="connsiteX4" fmla="*/ 507473 w 2665103"/>
              <a:gd name="connsiteY4" fmla="*/ 773345 h 915071"/>
              <a:gd name="connsiteX5" fmla="*/ 62066 w 2665103"/>
              <a:gd name="connsiteY5" fmla="*/ 501868 h 915071"/>
              <a:gd name="connsiteX6" fmla="*/ 431273 w 2665103"/>
              <a:gd name="connsiteY6" fmla="*/ 33957 h 915071"/>
              <a:gd name="connsiteX0" fmla="*/ 409385 w 2643215"/>
              <a:gd name="connsiteY0" fmla="*/ 33957 h 915071"/>
              <a:gd name="connsiteX1" fmla="*/ 2422335 w 2643215"/>
              <a:gd name="connsiteY1" fmla="*/ 105044 h 915071"/>
              <a:gd name="connsiteX2" fmla="*/ 2441384 w 2643215"/>
              <a:gd name="connsiteY2" fmla="*/ 653008 h 915071"/>
              <a:gd name="connsiteX3" fmla="*/ 1355535 w 2643215"/>
              <a:gd name="connsiteY3" fmla="*/ 915014 h 915071"/>
              <a:gd name="connsiteX4" fmla="*/ 485585 w 2643215"/>
              <a:gd name="connsiteY4" fmla="*/ 773345 h 915071"/>
              <a:gd name="connsiteX5" fmla="*/ 40178 w 2643215"/>
              <a:gd name="connsiteY5" fmla="*/ 501868 h 915071"/>
              <a:gd name="connsiteX6" fmla="*/ 409385 w 2643215"/>
              <a:gd name="connsiteY6" fmla="*/ 33957 h 915071"/>
              <a:gd name="connsiteX0" fmla="*/ 409385 w 2643215"/>
              <a:gd name="connsiteY0" fmla="*/ 33957 h 915071"/>
              <a:gd name="connsiteX1" fmla="*/ 2422335 w 2643215"/>
              <a:gd name="connsiteY1" fmla="*/ 105044 h 915071"/>
              <a:gd name="connsiteX2" fmla="*/ 2441384 w 2643215"/>
              <a:gd name="connsiteY2" fmla="*/ 653008 h 915071"/>
              <a:gd name="connsiteX3" fmla="*/ 1355535 w 2643215"/>
              <a:gd name="connsiteY3" fmla="*/ 915014 h 915071"/>
              <a:gd name="connsiteX4" fmla="*/ 485585 w 2643215"/>
              <a:gd name="connsiteY4" fmla="*/ 773345 h 915071"/>
              <a:gd name="connsiteX5" fmla="*/ 40178 w 2643215"/>
              <a:gd name="connsiteY5" fmla="*/ 501868 h 915071"/>
              <a:gd name="connsiteX6" fmla="*/ 409385 w 2643215"/>
              <a:gd name="connsiteY6" fmla="*/ 33957 h 915071"/>
              <a:gd name="connsiteX0" fmla="*/ 392049 w 2565461"/>
              <a:gd name="connsiteY0" fmla="*/ 41812 h 922926"/>
              <a:gd name="connsiteX1" fmla="*/ 1369043 w 2565461"/>
              <a:gd name="connsiteY1" fmla="*/ 30709 h 922926"/>
              <a:gd name="connsiteX2" fmla="*/ 2404999 w 2565461"/>
              <a:gd name="connsiteY2" fmla="*/ 112899 h 922926"/>
              <a:gd name="connsiteX3" fmla="*/ 2424048 w 2565461"/>
              <a:gd name="connsiteY3" fmla="*/ 660863 h 922926"/>
              <a:gd name="connsiteX4" fmla="*/ 1338199 w 2565461"/>
              <a:gd name="connsiteY4" fmla="*/ 922869 h 922926"/>
              <a:gd name="connsiteX5" fmla="*/ 468249 w 2565461"/>
              <a:gd name="connsiteY5" fmla="*/ 781200 h 922926"/>
              <a:gd name="connsiteX6" fmla="*/ 22842 w 2565461"/>
              <a:gd name="connsiteY6" fmla="*/ 509723 h 922926"/>
              <a:gd name="connsiteX7" fmla="*/ 392049 w 2565461"/>
              <a:gd name="connsiteY7" fmla="*/ 41812 h 922926"/>
              <a:gd name="connsiteX0" fmla="*/ 392049 w 2622133"/>
              <a:gd name="connsiteY0" fmla="*/ 41812 h 922915"/>
              <a:gd name="connsiteX1" fmla="*/ 1369043 w 2622133"/>
              <a:gd name="connsiteY1" fmla="*/ 30709 h 922915"/>
              <a:gd name="connsiteX2" fmla="*/ 2404999 w 2622133"/>
              <a:gd name="connsiteY2" fmla="*/ 112899 h 922915"/>
              <a:gd name="connsiteX3" fmla="*/ 2506598 w 2622133"/>
              <a:gd name="connsiteY3" fmla="*/ 621859 h 922915"/>
              <a:gd name="connsiteX4" fmla="*/ 1338199 w 2622133"/>
              <a:gd name="connsiteY4" fmla="*/ 922869 h 922915"/>
              <a:gd name="connsiteX5" fmla="*/ 468249 w 2622133"/>
              <a:gd name="connsiteY5" fmla="*/ 781200 h 922915"/>
              <a:gd name="connsiteX6" fmla="*/ 22842 w 2622133"/>
              <a:gd name="connsiteY6" fmla="*/ 509723 h 922915"/>
              <a:gd name="connsiteX7" fmla="*/ 392049 w 2622133"/>
              <a:gd name="connsiteY7" fmla="*/ 41812 h 922915"/>
              <a:gd name="connsiteX0" fmla="*/ 392049 w 2652643"/>
              <a:gd name="connsiteY0" fmla="*/ 41812 h 922915"/>
              <a:gd name="connsiteX1" fmla="*/ 1369043 w 2652643"/>
              <a:gd name="connsiteY1" fmla="*/ 30709 h 922915"/>
              <a:gd name="connsiteX2" fmla="*/ 2487549 w 2652643"/>
              <a:gd name="connsiteY2" fmla="*/ 112899 h 922915"/>
              <a:gd name="connsiteX3" fmla="*/ 2506598 w 2652643"/>
              <a:gd name="connsiteY3" fmla="*/ 621859 h 922915"/>
              <a:gd name="connsiteX4" fmla="*/ 1338199 w 2652643"/>
              <a:gd name="connsiteY4" fmla="*/ 922869 h 922915"/>
              <a:gd name="connsiteX5" fmla="*/ 468249 w 2652643"/>
              <a:gd name="connsiteY5" fmla="*/ 781200 h 922915"/>
              <a:gd name="connsiteX6" fmla="*/ 22842 w 2652643"/>
              <a:gd name="connsiteY6" fmla="*/ 509723 h 922915"/>
              <a:gd name="connsiteX7" fmla="*/ 392049 w 2652643"/>
              <a:gd name="connsiteY7" fmla="*/ 41812 h 922915"/>
              <a:gd name="connsiteX0" fmla="*/ 392049 w 2652643"/>
              <a:gd name="connsiteY0" fmla="*/ 50999 h 932102"/>
              <a:gd name="connsiteX1" fmla="*/ 1369043 w 2652643"/>
              <a:gd name="connsiteY1" fmla="*/ 20394 h 932102"/>
              <a:gd name="connsiteX2" fmla="*/ 2487549 w 2652643"/>
              <a:gd name="connsiteY2" fmla="*/ 122086 h 932102"/>
              <a:gd name="connsiteX3" fmla="*/ 2506598 w 2652643"/>
              <a:gd name="connsiteY3" fmla="*/ 631046 h 932102"/>
              <a:gd name="connsiteX4" fmla="*/ 1338199 w 2652643"/>
              <a:gd name="connsiteY4" fmla="*/ 932056 h 932102"/>
              <a:gd name="connsiteX5" fmla="*/ 468249 w 2652643"/>
              <a:gd name="connsiteY5" fmla="*/ 790387 h 932102"/>
              <a:gd name="connsiteX6" fmla="*/ 22842 w 2652643"/>
              <a:gd name="connsiteY6" fmla="*/ 518910 h 932102"/>
              <a:gd name="connsiteX7" fmla="*/ 392049 w 2652643"/>
              <a:gd name="connsiteY7" fmla="*/ 50999 h 932102"/>
              <a:gd name="connsiteX0" fmla="*/ 470708 w 2731302"/>
              <a:gd name="connsiteY0" fmla="*/ 44856 h 925959"/>
              <a:gd name="connsiteX1" fmla="*/ 1447702 w 2731302"/>
              <a:gd name="connsiteY1" fmla="*/ 14251 h 925959"/>
              <a:gd name="connsiteX2" fmla="*/ 2566208 w 2731302"/>
              <a:gd name="connsiteY2" fmla="*/ 115943 h 925959"/>
              <a:gd name="connsiteX3" fmla="*/ 2585257 w 2731302"/>
              <a:gd name="connsiteY3" fmla="*/ 624903 h 925959"/>
              <a:gd name="connsiteX4" fmla="*/ 1416858 w 2731302"/>
              <a:gd name="connsiteY4" fmla="*/ 925913 h 925959"/>
              <a:gd name="connsiteX5" fmla="*/ 546908 w 2731302"/>
              <a:gd name="connsiteY5" fmla="*/ 784244 h 925959"/>
              <a:gd name="connsiteX6" fmla="*/ 18951 w 2731302"/>
              <a:gd name="connsiteY6" fmla="*/ 415257 h 925959"/>
              <a:gd name="connsiteX7" fmla="*/ 470708 w 2731302"/>
              <a:gd name="connsiteY7" fmla="*/ 44856 h 925959"/>
              <a:gd name="connsiteX0" fmla="*/ 451757 w 2712351"/>
              <a:gd name="connsiteY0" fmla="*/ 44856 h 925959"/>
              <a:gd name="connsiteX1" fmla="*/ 1428751 w 2712351"/>
              <a:gd name="connsiteY1" fmla="*/ 14251 h 925959"/>
              <a:gd name="connsiteX2" fmla="*/ 2547257 w 2712351"/>
              <a:gd name="connsiteY2" fmla="*/ 115943 h 925959"/>
              <a:gd name="connsiteX3" fmla="*/ 2566306 w 2712351"/>
              <a:gd name="connsiteY3" fmla="*/ 624903 h 925959"/>
              <a:gd name="connsiteX4" fmla="*/ 1397907 w 2712351"/>
              <a:gd name="connsiteY4" fmla="*/ 925913 h 925959"/>
              <a:gd name="connsiteX5" fmla="*/ 527957 w 2712351"/>
              <a:gd name="connsiteY5" fmla="*/ 784244 h 925959"/>
              <a:gd name="connsiteX6" fmla="*/ 0 w 2712351"/>
              <a:gd name="connsiteY6" fmla="*/ 415257 h 925959"/>
              <a:gd name="connsiteX7" fmla="*/ 451757 w 2712351"/>
              <a:gd name="connsiteY7" fmla="*/ 44856 h 925959"/>
              <a:gd name="connsiteX0" fmla="*/ 83527 w 2344121"/>
              <a:gd name="connsiteY0" fmla="*/ 69697 h 950800"/>
              <a:gd name="connsiteX1" fmla="*/ 1060521 w 2344121"/>
              <a:gd name="connsiteY1" fmla="*/ 39092 h 950800"/>
              <a:gd name="connsiteX2" fmla="*/ 2179027 w 2344121"/>
              <a:gd name="connsiteY2" fmla="*/ 140784 h 950800"/>
              <a:gd name="connsiteX3" fmla="*/ 2198076 w 2344121"/>
              <a:gd name="connsiteY3" fmla="*/ 649744 h 950800"/>
              <a:gd name="connsiteX4" fmla="*/ 1029677 w 2344121"/>
              <a:gd name="connsiteY4" fmla="*/ 950754 h 950800"/>
              <a:gd name="connsiteX5" fmla="*/ 159727 w 2344121"/>
              <a:gd name="connsiteY5" fmla="*/ 809085 h 950800"/>
              <a:gd name="connsiteX6" fmla="*/ 83527 w 2344121"/>
              <a:gd name="connsiteY6" fmla="*/ 69697 h 950800"/>
              <a:gd name="connsiteX0" fmla="*/ 433252 w 2693846"/>
              <a:gd name="connsiteY0" fmla="*/ 44493 h 925596"/>
              <a:gd name="connsiteX1" fmla="*/ 1410246 w 2693846"/>
              <a:gd name="connsiteY1" fmla="*/ 13888 h 925596"/>
              <a:gd name="connsiteX2" fmla="*/ 2528752 w 2693846"/>
              <a:gd name="connsiteY2" fmla="*/ 115580 h 925596"/>
              <a:gd name="connsiteX3" fmla="*/ 2547801 w 2693846"/>
              <a:gd name="connsiteY3" fmla="*/ 624540 h 925596"/>
              <a:gd name="connsiteX4" fmla="*/ 1379402 w 2693846"/>
              <a:gd name="connsiteY4" fmla="*/ 925550 h 925596"/>
              <a:gd name="connsiteX5" fmla="*/ 509452 w 2693846"/>
              <a:gd name="connsiteY5" fmla="*/ 783881 h 925596"/>
              <a:gd name="connsiteX6" fmla="*/ 546 w 2693846"/>
              <a:gd name="connsiteY6" fmla="*/ 408805 h 925596"/>
              <a:gd name="connsiteX7" fmla="*/ 433252 w 2693846"/>
              <a:gd name="connsiteY7" fmla="*/ 44493 h 925596"/>
              <a:gd name="connsiteX0" fmla="*/ 357332 w 2694126"/>
              <a:gd name="connsiteY0" fmla="*/ 44493 h 925596"/>
              <a:gd name="connsiteX1" fmla="*/ 1410526 w 2694126"/>
              <a:gd name="connsiteY1" fmla="*/ 13888 h 925596"/>
              <a:gd name="connsiteX2" fmla="*/ 2529032 w 2694126"/>
              <a:gd name="connsiteY2" fmla="*/ 115580 h 925596"/>
              <a:gd name="connsiteX3" fmla="*/ 2548081 w 2694126"/>
              <a:gd name="connsiteY3" fmla="*/ 624540 h 925596"/>
              <a:gd name="connsiteX4" fmla="*/ 1379682 w 2694126"/>
              <a:gd name="connsiteY4" fmla="*/ 925550 h 925596"/>
              <a:gd name="connsiteX5" fmla="*/ 509732 w 2694126"/>
              <a:gd name="connsiteY5" fmla="*/ 783881 h 925596"/>
              <a:gd name="connsiteX6" fmla="*/ 826 w 2694126"/>
              <a:gd name="connsiteY6" fmla="*/ 408805 h 925596"/>
              <a:gd name="connsiteX7" fmla="*/ 357332 w 2694126"/>
              <a:gd name="connsiteY7" fmla="*/ 44493 h 925596"/>
              <a:gd name="connsiteX0" fmla="*/ 357332 w 2639008"/>
              <a:gd name="connsiteY0" fmla="*/ 44493 h 925611"/>
              <a:gd name="connsiteX1" fmla="*/ 1410526 w 2639008"/>
              <a:gd name="connsiteY1" fmla="*/ 13888 h 925611"/>
              <a:gd name="connsiteX2" fmla="*/ 2529032 w 2639008"/>
              <a:gd name="connsiteY2" fmla="*/ 115580 h 925611"/>
              <a:gd name="connsiteX3" fmla="*/ 2446481 w 2639008"/>
              <a:gd name="connsiteY3" fmla="*/ 673295 h 925611"/>
              <a:gd name="connsiteX4" fmla="*/ 1379682 w 2639008"/>
              <a:gd name="connsiteY4" fmla="*/ 925550 h 925611"/>
              <a:gd name="connsiteX5" fmla="*/ 509732 w 2639008"/>
              <a:gd name="connsiteY5" fmla="*/ 783881 h 925611"/>
              <a:gd name="connsiteX6" fmla="*/ 826 w 2639008"/>
              <a:gd name="connsiteY6" fmla="*/ 408805 h 925611"/>
              <a:gd name="connsiteX7" fmla="*/ 357332 w 2639008"/>
              <a:gd name="connsiteY7" fmla="*/ 44493 h 925611"/>
              <a:gd name="connsiteX0" fmla="*/ 357332 w 2704311"/>
              <a:gd name="connsiteY0" fmla="*/ 44493 h 925603"/>
              <a:gd name="connsiteX1" fmla="*/ 1410526 w 2704311"/>
              <a:gd name="connsiteY1" fmla="*/ 13888 h 925603"/>
              <a:gd name="connsiteX2" fmla="*/ 2529032 w 2704311"/>
              <a:gd name="connsiteY2" fmla="*/ 115580 h 925603"/>
              <a:gd name="connsiteX3" fmla="*/ 2693226 w 2704311"/>
              <a:gd name="connsiteY3" fmla="*/ 408805 h 925603"/>
              <a:gd name="connsiteX4" fmla="*/ 2446481 w 2704311"/>
              <a:gd name="connsiteY4" fmla="*/ 673295 h 925603"/>
              <a:gd name="connsiteX5" fmla="*/ 1379682 w 2704311"/>
              <a:gd name="connsiteY5" fmla="*/ 925550 h 925603"/>
              <a:gd name="connsiteX6" fmla="*/ 509732 w 2704311"/>
              <a:gd name="connsiteY6" fmla="*/ 783881 h 925603"/>
              <a:gd name="connsiteX7" fmla="*/ 826 w 2704311"/>
              <a:gd name="connsiteY7" fmla="*/ 408805 h 925603"/>
              <a:gd name="connsiteX8" fmla="*/ 357332 w 2704311"/>
              <a:gd name="connsiteY8" fmla="*/ 44493 h 925603"/>
              <a:gd name="connsiteX0" fmla="*/ 357332 w 2694270"/>
              <a:gd name="connsiteY0" fmla="*/ 44493 h 925603"/>
              <a:gd name="connsiteX1" fmla="*/ 1410526 w 2694270"/>
              <a:gd name="connsiteY1" fmla="*/ 13888 h 925603"/>
              <a:gd name="connsiteX2" fmla="*/ 2370282 w 2694270"/>
              <a:gd name="connsiteY2" fmla="*/ 66825 h 925603"/>
              <a:gd name="connsiteX3" fmla="*/ 2693226 w 2694270"/>
              <a:gd name="connsiteY3" fmla="*/ 408805 h 925603"/>
              <a:gd name="connsiteX4" fmla="*/ 2446481 w 2694270"/>
              <a:gd name="connsiteY4" fmla="*/ 673295 h 925603"/>
              <a:gd name="connsiteX5" fmla="*/ 1379682 w 2694270"/>
              <a:gd name="connsiteY5" fmla="*/ 925550 h 925603"/>
              <a:gd name="connsiteX6" fmla="*/ 509732 w 2694270"/>
              <a:gd name="connsiteY6" fmla="*/ 783881 h 925603"/>
              <a:gd name="connsiteX7" fmla="*/ 826 w 2694270"/>
              <a:gd name="connsiteY7" fmla="*/ 408805 h 925603"/>
              <a:gd name="connsiteX8" fmla="*/ 357332 w 2694270"/>
              <a:gd name="connsiteY8" fmla="*/ 44493 h 925603"/>
              <a:gd name="connsiteX0" fmla="*/ 357332 w 2719532"/>
              <a:gd name="connsiteY0" fmla="*/ 44493 h 925603"/>
              <a:gd name="connsiteX1" fmla="*/ 1410526 w 2719532"/>
              <a:gd name="connsiteY1" fmla="*/ 13888 h 925603"/>
              <a:gd name="connsiteX2" fmla="*/ 2370282 w 2719532"/>
              <a:gd name="connsiteY2" fmla="*/ 66825 h 925603"/>
              <a:gd name="connsiteX3" fmla="*/ 2718626 w 2719532"/>
              <a:gd name="connsiteY3" fmla="*/ 335673 h 925603"/>
              <a:gd name="connsiteX4" fmla="*/ 2446481 w 2719532"/>
              <a:gd name="connsiteY4" fmla="*/ 673295 h 925603"/>
              <a:gd name="connsiteX5" fmla="*/ 1379682 w 2719532"/>
              <a:gd name="connsiteY5" fmla="*/ 925550 h 925603"/>
              <a:gd name="connsiteX6" fmla="*/ 509732 w 2719532"/>
              <a:gd name="connsiteY6" fmla="*/ 783881 h 925603"/>
              <a:gd name="connsiteX7" fmla="*/ 826 w 2719532"/>
              <a:gd name="connsiteY7" fmla="*/ 408805 h 925603"/>
              <a:gd name="connsiteX8" fmla="*/ 357332 w 2719532"/>
              <a:gd name="connsiteY8" fmla="*/ 44493 h 925603"/>
              <a:gd name="connsiteX0" fmla="*/ 356957 w 2719157"/>
              <a:gd name="connsiteY0" fmla="*/ 50230 h 931340"/>
              <a:gd name="connsiteX1" fmla="*/ 660851 w 2719157"/>
              <a:gd name="connsiteY1" fmla="*/ 124 h 931340"/>
              <a:gd name="connsiteX2" fmla="*/ 1410151 w 2719157"/>
              <a:gd name="connsiteY2" fmla="*/ 19625 h 931340"/>
              <a:gd name="connsiteX3" fmla="*/ 2369907 w 2719157"/>
              <a:gd name="connsiteY3" fmla="*/ 72562 h 931340"/>
              <a:gd name="connsiteX4" fmla="*/ 2718251 w 2719157"/>
              <a:gd name="connsiteY4" fmla="*/ 341410 h 931340"/>
              <a:gd name="connsiteX5" fmla="*/ 2446106 w 2719157"/>
              <a:gd name="connsiteY5" fmla="*/ 679032 h 931340"/>
              <a:gd name="connsiteX6" fmla="*/ 1379307 w 2719157"/>
              <a:gd name="connsiteY6" fmla="*/ 931287 h 931340"/>
              <a:gd name="connsiteX7" fmla="*/ 509357 w 2719157"/>
              <a:gd name="connsiteY7" fmla="*/ 789618 h 931340"/>
              <a:gd name="connsiteX8" fmla="*/ 451 w 2719157"/>
              <a:gd name="connsiteY8" fmla="*/ 414542 h 931340"/>
              <a:gd name="connsiteX9" fmla="*/ 356957 w 2719157"/>
              <a:gd name="connsiteY9" fmla="*/ 50230 h 931340"/>
              <a:gd name="connsiteX0" fmla="*/ 217737 w 2719637"/>
              <a:gd name="connsiteY0" fmla="*/ 103736 h 931216"/>
              <a:gd name="connsiteX1" fmla="*/ 661331 w 2719637"/>
              <a:gd name="connsiteY1" fmla="*/ 0 h 931216"/>
              <a:gd name="connsiteX2" fmla="*/ 1410631 w 2719637"/>
              <a:gd name="connsiteY2" fmla="*/ 19501 h 931216"/>
              <a:gd name="connsiteX3" fmla="*/ 2370387 w 2719637"/>
              <a:gd name="connsiteY3" fmla="*/ 72438 h 931216"/>
              <a:gd name="connsiteX4" fmla="*/ 2718731 w 2719637"/>
              <a:gd name="connsiteY4" fmla="*/ 341286 h 931216"/>
              <a:gd name="connsiteX5" fmla="*/ 2446586 w 2719637"/>
              <a:gd name="connsiteY5" fmla="*/ 678908 h 931216"/>
              <a:gd name="connsiteX6" fmla="*/ 1379787 w 2719637"/>
              <a:gd name="connsiteY6" fmla="*/ 931163 h 931216"/>
              <a:gd name="connsiteX7" fmla="*/ 509837 w 2719637"/>
              <a:gd name="connsiteY7" fmla="*/ 789494 h 931216"/>
              <a:gd name="connsiteX8" fmla="*/ 931 w 2719637"/>
              <a:gd name="connsiteY8" fmla="*/ 414418 h 931216"/>
              <a:gd name="connsiteX9" fmla="*/ 217737 w 2719637"/>
              <a:gd name="connsiteY9" fmla="*/ 103736 h 931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19637" h="931216">
                <a:moveTo>
                  <a:pt x="217737" y="103736"/>
                </a:moveTo>
                <a:cubicBezTo>
                  <a:pt x="327803" y="34666"/>
                  <a:pt x="485799" y="5101"/>
                  <a:pt x="661331" y="0"/>
                </a:cubicBezTo>
                <a:lnTo>
                  <a:pt x="1410631" y="19501"/>
                </a:lnTo>
                <a:cubicBezTo>
                  <a:pt x="1696532" y="30761"/>
                  <a:pt x="2152370" y="18807"/>
                  <a:pt x="2370387" y="72438"/>
                </a:cubicBezTo>
                <a:cubicBezTo>
                  <a:pt x="2588404" y="126069"/>
                  <a:pt x="2732489" y="248334"/>
                  <a:pt x="2718731" y="341286"/>
                </a:cubicBezTo>
                <a:cubicBezTo>
                  <a:pt x="2704973" y="434238"/>
                  <a:pt x="2653868" y="592784"/>
                  <a:pt x="2446586" y="678908"/>
                </a:cubicBezTo>
                <a:cubicBezTo>
                  <a:pt x="2239304" y="765032"/>
                  <a:pt x="1832754" y="934673"/>
                  <a:pt x="1379787" y="931163"/>
                </a:cubicBezTo>
                <a:cubicBezTo>
                  <a:pt x="1003021" y="932530"/>
                  <a:pt x="739646" y="875618"/>
                  <a:pt x="509837" y="789494"/>
                </a:cubicBezTo>
                <a:cubicBezTo>
                  <a:pt x="280028" y="703370"/>
                  <a:pt x="13631" y="537649"/>
                  <a:pt x="931" y="414418"/>
                </a:cubicBezTo>
                <a:cubicBezTo>
                  <a:pt x="-11769" y="291187"/>
                  <a:pt x="107671" y="172806"/>
                  <a:pt x="217737" y="103736"/>
                </a:cubicBezTo>
                <a:close/>
              </a:path>
            </a:pathLst>
          </a:custGeom>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pic>
        <p:nvPicPr>
          <p:cNvPr id="51" name="Picture 50" descr="outline_larva2.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930271">
            <a:off x="3755069" y="1695797"/>
            <a:ext cx="1574160" cy="408359"/>
          </a:xfrm>
          <a:prstGeom prst="rect">
            <a:avLst/>
          </a:prstGeom>
        </p:spPr>
      </p:pic>
      <p:cxnSp>
        <p:nvCxnSpPr>
          <p:cNvPr id="52" name="Straight Arrow Connector 51"/>
          <p:cNvCxnSpPr/>
          <p:nvPr/>
        </p:nvCxnSpPr>
        <p:spPr>
          <a:xfrm>
            <a:off x="3510094" y="3235641"/>
            <a:ext cx="2269711" cy="0"/>
          </a:xfrm>
          <a:prstGeom prst="straightConnector1">
            <a:avLst/>
          </a:prstGeom>
          <a:ln>
            <a:tailEnd type="arrow"/>
          </a:ln>
        </p:spPr>
        <p:style>
          <a:lnRef idx="2">
            <a:schemeClr val="accent2"/>
          </a:lnRef>
          <a:fillRef idx="0">
            <a:schemeClr val="accent2"/>
          </a:fillRef>
          <a:effectRef idx="1">
            <a:schemeClr val="accent2"/>
          </a:effectRef>
          <a:fontRef idx="minor">
            <a:schemeClr val="tx1"/>
          </a:fontRef>
        </p:style>
      </p:cxnSp>
      <p:cxnSp>
        <p:nvCxnSpPr>
          <p:cNvPr id="59" name="Straight Connector 58"/>
          <p:cNvCxnSpPr/>
          <p:nvPr/>
        </p:nvCxnSpPr>
        <p:spPr>
          <a:xfrm flipV="1">
            <a:off x="893082" y="3091179"/>
            <a:ext cx="0" cy="292100"/>
          </a:xfrm>
          <a:prstGeom prst="line">
            <a:avLst/>
          </a:prstGeom>
        </p:spPr>
        <p:style>
          <a:lnRef idx="2">
            <a:schemeClr val="accent1"/>
          </a:lnRef>
          <a:fillRef idx="0">
            <a:schemeClr val="accent1"/>
          </a:fillRef>
          <a:effectRef idx="1">
            <a:schemeClr val="accent1"/>
          </a:effectRef>
          <a:fontRef idx="minor">
            <a:schemeClr val="tx1"/>
          </a:fontRef>
        </p:style>
      </p:cxnSp>
      <p:sp>
        <p:nvSpPr>
          <p:cNvPr id="70" name="TextBox 69"/>
          <p:cNvSpPr txBox="1"/>
          <p:nvPr/>
        </p:nvSpPr>
        <p:spPr>
          <a:xfrm>
            <a:off x="1768361" y="2438400"/>
            <a:ext cx="909737" cy="646331"/>
          </a:xfrm>
          <a:prstGeom prst="rect">
            <a:avLst/>
          </a:prstGeom>
          <a:noFill/>
        </p:spPr>
        <p:txBody>
          <a:bodyPr wrap="none" rtlCol="0">
            <a:spAutoFit/>
          </a:bodyPr>
          <a:lstStyle/>
          <a:p>
            <a:pPr algn="ctr"/>
            <a:r>
              <a:rPr lang="en-US" dirty="0" smtClean="0"/>
              <a:t>Embryo</a:t>
            </a:r>
          </a:p>
          <a:p>
            <a:r>
              <a:rPr lang="en-US" dirty="0" smtClean="0"/>
              <a:t>24 </a:t>
            </a:r>
            <a:r>
              <a:rPr lang="en-US" dirty="0" err="1" smtClean="0"/>
              <a:t>hr</a:t>
            </a:r>
            <a:endParaRPr lang="en-US" dirty="0"/>
          </a:p>
        </p:txBody>
      </p:sp>
      <p:sp>
        <p:nvSpPr>
          <p:cNvPr id="71" name="TextBox 70"/>
          <p:cNvSpPr txBox="1"/>
          <p:nvPr/>
        </p:nvSpPr>
        <p:spPr>
          <a:xfrm>
            <a:off x="4267200" y="2438400"/>
            <a:ext cx="780457" cy="646331"/>
          </a:xfrm>
          <a:prstGeom prst="rect">
            <a:avLst/>
          </a:prstGeom>
          <a:noFill/>
        </p:spPr>
        <p:txBody>
          <a:bodyPr wrap="none" rtlCol="0">
            <a:spAutoFit/>
          </a:bodyPr>
          <a:lstStyle/>
          <a:p>
            <a:pPr algn="ctr"/>
            <a:r>
              <a:rPr lang="en-US" dirty="0" smtClean="0"/>
              <a:t>Larva</a:t>
            </a:r>
          </a:p>
          <a:p>
            <a:pPr algn="ctr"/>
            <a:r>
              <a:rPr lang="en-US" dirty="0" smtClean="0"/>
              <a:t>4 days</a:t>
            </a:r>
            <a:endParaRPr lang="en-US" dirty="0"/>
          </a:p>
        </p:txBody>
      </p:sp>
      <p:cxnSp>
        <p:nvCxnSpPr>
          <p:cNvPr id="56" name="Straight Arrow Connector 55"/>
          <p:cNvCxnSpPr/>
          <p:nvPr/>
        </p:nvCxnSpPr>
        <p:spPr>
          <a:xfrm>
            <a:off x="5894049" y="3235641"/>
            <a:ext cx="2269711" cy="0"/>
          </a:xfrm>
          <a:prstGeom prst="straightConnector1">
            <a:avLst/>
          </a:prstGeom>
          <a:ln>
            <a:tailEnd type="arrow"/>
          </a:ln>
        </p:spPr>
        <p:style>
          <a:lnRef idx="2">
            <a:schemeClr val="accent2"/>
          </a:lnRef>
          <a:fillRef idx="0">
            <a:schemeClr val="accent2"/>
          </a:fillRef>
          <a:effectRef idx="1">
            <a:schemeClr val="accent2"/>
          </a:effectRef>
          <a:fontRef idx="minor">
            <a:schemeClr val="tx1"/>
          </a:fontRef>
        </p:style>
      </p:cxnSp>
      <p:pic>
        <p:nvPicPr>
          <p:cNvPr id="65" name="Picture 64" descr="outline_pupae.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2784524">
            <a:off x="6359931" y="1633957"/>
            <a:ext cx="1561609" cy="560143"/>
          </a:xfrm>
          <a:prstGeom prst="rect">
            <a:avLst/>
          </a:prstGeom>
        </p:spPr>
      </p:pic>
      <p:sp>
        <p:nvSpPr>
          <p:cNvPr id="72" name="TextBox 71"/>
          <p:cNvSpPr txBox="1"/>
          <p:nvPr/>
        </p:nvSpPr>
        <p:spPr>
          <a:xfrm>
            <a:off x="6705600" y="2438400"/>
            <a:ext cx="780457" cy="646331"/>
          </a:xfrm>
          <a:prstGeom prst="rect">
            <a:avLst/>
          </a:prstGeom>
          <a:noFill/>
        </p:spPr>
        <p:txBody>
          <a:bodyPr wrap="none" rtlCol="0">
            <a:spAutoFit/>
          </a:bodyPr>
          <a:lstStyle/>
          <a:p>
            <a:pPr algn="ctr"/>
            <a:r>
              <a:rPr lang="en-US" dirty="0" smtClean="0"/>
              <a:t>Pupae</a:t>
            </a:r>
          </a:p>
          <a:p>
            <a:r>
              <a:rPr lang="en-US" dirty="0" smtClean="0"/>
              <a:t>5 days</a:t>
            </a:r>
            <a:endParaRPr lang="en-US" dirty="0"/>
          </a:p>
        </p:txBody>
      </p:sp>
      <p:sp>
        <p:nvSpPr>
          <p:cNvPr id="73" name="TextBox 72"/>
          <p:cNvSpPr txBox="1"/>
          <p:nvPr/>
        </p:nvSpPr>
        <p:spPr>
          <a:xfrm rot="18922286">
            <a:off x="8223250" y="3058951"/>
            <a:ext cx="691077" cy="369332"/>
          </a:xfrm>
          <a:prstGeom prst="rect">
            <a:avLst/>
          </a:prstGeom>
          <a:noFill/>
        </p:spPr>
        <p:txBody>
          <a:bodyPr wrap="none" rtlCol="0">
            <a:spAutoFit/>
          </a:bodyPr>
          <a:lstStyle/>
          <a:p>
            <a:r>
              <a:rPr lang="en-US" dirty="0" smtClean="0"/>
              <a:t>Adult</a:t>
            </a:r>
            <a:endParaRPr lang="en-US" dirty="0"/>
          </a:p>
        </p:txBody>
      </p:sp>
      <p:sp>
        <p:nvSpPr>
          <p:cNvPr id="91" name="Rectangle 90"/>
          <p:cNvSpPr/>
          <p:nvPr/>
        </p:nvSpPr>
        <p:spPr>
          <a:xfrm>
            <a:off x="5410200" y="5791200"/>
            <a:ext cx="1202267" cy="5080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1400" dirty="0" smtClean="0"/>
              <a:t>Histone modifications</a:t>
            </a:r>
            <a:endParaRPr lang="en-US" sz="1400" dirty="0"/>
          </a:p>
        </p:txBody>
      </p:sp>
      <p:sp>
        <p:nvSpPr>
          <p:cNvPr id="87" name="Rectangle 86"/>
          <p:cNvSpPr/>
          <p:nvPr/>
        </p:nvSpPr>
        <p:spPr>
          <a:xfrm>
            <a:off x="2692400" y="4944534"/>
            <a:ext cx="1303867" cy="901700"/>
          </a:xfrm>
          <a:prstGeom prst="rect">
            <a:avLst/>
          </a:prstGeom>
          <a:noFill/>
          <a:ln w="38100" cmpd="sng">
            <a:solidFill>
              <a:schemeClr val="accent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5532584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1"/>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5"/>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2"/>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56"/>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73"/>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23"/>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9"/>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0"/>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1"/>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59"/>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25"/>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27"/>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28"/>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29"/>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30"/>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31"/>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32"/>
                                        </p:tgtEl>
                                        <p:attrNameLst>
                                          <p:attrName>style.visibility</p:attrName>
                                        </p:attrNameLst>
                                      </p:cBhvr>
                                      <p:to>
                                        <p:strVal val="visible"/>
                                      </p:to>
                                    </p:set>
                                  </p:childTnLst>
                                </p:cTn>
                              </p:par>
                              <p:par>
                                <p:cTn id="55" presetID="1" presetClass="entr" presetSubtype="0" fill="hold" grpId="1" nodeType="withEffect">
                                  <p:stCondLst>
                                    <p:cond delay="0"/>
                                  </p:stCondLst>
                                  <p:childTnLst>
                                    <p:set>
                                      <p:cBhvr>
                                        <p:cTn id="56" dur="1" fill="hold">
                                          <p:stCondLst>
                                            <p:cond delay="0"/>
                                          </p:stCondLst>
                                        </p:cTn>
                                        <p:tgtEl>
                                          <p:spTgt spid="91"/>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91"/>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33"/>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8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animBg="1"/>
      <p:bldP spid="29" grpId="0" animBg="1"/>
      <p:bldP spid="30" grpId="0" animBg="1"/>
      <p:bldP spid="31" grpId="0" animBg="1"/>
      <p:bldP spid="32" grpId="0" animBg="1"/>
      <p:bldP spid="33" grpId="0" animBg="1"/>
      <p:bldP spid="37" grpId="0" animBg="1"/>
      <p:bldP spid="70" grpId="0"/>
      <p:bldP spid="71" grpId="0"/>
      <p:bldP spid="72" grpId="0"/>
      <p:bldP spid="73" grpId="0"/>
      <p:bldP spid="91" grpId="0" animBg="1"/>
      <p:bldP spid="91" grpId="1" animBg="1"/>
      <p:bldP spid="87"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1397</TotalTime>
  <Words>1522</Words>
  <Application>Microsoft Macintosh PowerPoint</Application>
  <PresentationFormat>On-screen Show (4:3)</PresentationFormat>
  <Paragraphs>266</Paragraphs>
  <Slides>26</Slides>
  <Notes>19</Notes>
  <HiddenSlides>0</HiddenSlides>
  <MMClips>0</MMClips>
  <ScaleCrop>false</ScaleCrop>
  <HeadingPairs>
    <vt:vector size="4" baseType="variant">
      <vt:variant>
        <vt:lpstr>Theme</vt:lpstr>
      </vt:variant>
      <vt:variant>
        <vt:i4>1</vt:i4>
      </vt:variant>
      <vt:variant>
        <vt:lpstr>Slide Titles</vt:lpstr>
      </vt:variant>
      <vt:variant>
        <vt:i4>26</vt:i4>
      </vt:variant>
    </vt:vector>
  </HeadingPairs>
  <TitlesOfParts>
    <vt:vector size="27" baseType="lpstr">
      <vt:lpstr>Office Theme</vt:lpstr>
      <vt:lpstr>The Timeline of Groucho-Dependent Gene Expression in the Drosophila Embryo</vt:lpstr>
      <vt:lpstr>Groucho (Gro)             Groucho Marx</vt:lpstr>
      <vt:lpstr>PowerPoint Presentation</vt:lpstr>
      <vt:lpstr>PowerPoint Presentation</vt:lpstr>
      <vt:lpstr>Groucho is required by many different DNA-bound repressors</vt:lpstr>
      <vt:lpstr>There is evidence for multiple mechanisms of Gro mediated repression</vt:lpstr>
      <vt:lpstr>Groucho/TLE family proteins are highly conserved throughout metazoans</vt:lpstr>
      <vt:lpstr>The central regions of Gro have roles in repression, Gro down-regulation, and target specificity</vt:lpstr>
      <vt:lpstr>Genomic scale analysis will provide significant insight into Groucho’s functions in early fly development</vt:lpstr>
      <vt:lpstr>Gro regulates numerous genes throughout early development</vt:lpstr>
      <vt:lpstr>Overexpression lines show similar patterns of differentially expressed genes</vt:lpstr>
      <vt:lpstr>The differential expression of Gro targets is largely in agreement with RT-PCR data</vt:lpstr>
      <vt:lpstr>Loss-of-function leads to perturbed gene expression of Gro targets at all timepoints</vt:lpstr>
      <vt:lpstr>A significant number of repressed genes are associated with known Gro interactors</vt:lpstr>
      <vt:lpstr>Repressed genes significantly correlate with Gro bound genes at all timepoints</vt:lpstr>
      <vt:lpstr>A significant number of genes repressed upon Groucho overexpression are bound by Groucho </vt:lpstr>
      <vt:lpstr>Gro repression targets are enriched for genes involved in differentiation and neurogenesis</vt:lpstr>
      <vt:lpstr>Genomic scale analysis will provide significant insight into Gro’s functions in early fly development</vt:lpstr>
      <vt:lpstr>Nascent-seq allows direct genome-wide     measurement of transcription rates</vt:lpstr>
      <vt:lpstr>Nascent-seq augments our knowledge of Groucho’s effects on the transcriptome</vt:lpstr>
      <vt:lpstr>Fractionation of chromatin-associated RNA enriches for nascent RNA</vt:lpstr>
      <vt:lpstr>Nascent rRNA contains lower levels of rRNA than total RNA</vt:lpstr>
      <vt:lpstr>Future Directions</vt:lpstr>
      <vt:lpstr>Acknowledgements</vt:lpstr>
      <vt:lpstr>Extra Slides</vt:lpstr>
      <vt:lpstr>PowerPoint Presentation</vt:lpstr>
    </vt:vector>
  </TitlesOfParts>
  <Company>UCLA</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Timeline of Groucho-Dependent Gene Expression in the Drosophila Embryo</dc:title>
  <dc:creator>Michael Chambers</dc:creator>
  <cp:lastModifiedBy>Michael Chambers</cp:lastModifiedBy>
  <cp:revision>35</cp:revision>
  <cp:lastPrinted>2014-03-20T18:10:28Z</cp:lastPrinted>
  <dcterms:created xsi:type="dcterms:W3CDTF">2014-03-19T18:53:01Z</dcterms:created>
  <dcterms:modified xsi:type="dcterms:W3CDTF">2014-03-20T18:10:55Z</dcterms:modified>
</cp:coreProperties>
</file>

<file path=docProps/thumbnail.jpeg>
</file>